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2"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Lst>
  <p:sldSz cy="5143500" cx="9144000"/>
  <p:notesSz cx="6858000" cy="9144000"/>
  <p:embeddedFontLst>
    <p:embeddedFont>
      <p:font typeface="Poppins"/>
      <p:regular r:id="rId65"/>
      <p:bold r:id="rId66"/>
      <p:italic r:id="rId67"/>
      <p:boldItalic r:id="rId68"/>
    </p:embeddedFont>
    <p:embeddedFont>
      <p:font typeface="Poppins SemiBold"/>
      <p:regular r:id="rId69"/>
      <p:bold r:id="rId70"/>
      <p:italic r:id="rId71"/>
      <p:boldItalic r:id="rId7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2" Type="http://schemas.openxmlformats.org/officeDocument/2006/relationships/font" Target="fonts/PoppinsSemiBold-boldItalic.fntdata"/><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71" Type="http://schemas.openxmlformats.org/officeDocument/2006/relationships/font" Target="fonts/PoppinsSemiBold-italic.fntdata"/><Relationship Id="rId70" Type="http://schemas.openxmlformats.org/officeDocument/2006/relationships/font" Target="fonts/PoppinsSemiBold-bold.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slide" Target="slides/slide59.xml"/><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font" Target="fonts/Poppins-bold.fntdata"/><Relationship Id="rId21" Type="http://schemas.openxmlformats.org/officeDocument/2006/relationships/slide" Target="slides/slide16.xml"/><Relationship Id="rId65" Type="http://schemas.openxmlformats.org/officeDocument/2006/relationships/font" Target="fonts/Poppins-regular.fntdata"/><Relationship Id="rId24" Type="http://schemas.openxmlformats.org/officeDocument/2006/relationships/slide" Target="slides/slide19.xml"/><Relationship Id="rId68" Type="http://schemas.openxmlformats.org/officeDocument/2006/relationships/font" Target="fonts/Poppins-boldItalic.fntdata"/><Relationship Id="rId23" Type="http://schemas.openxmlformats.org/officeDocument/2006/relationships/slide" Target="slides/slide18.xml"/><Relationship Id="rId67" Type="http://schemas.openxmlformats.org/officeDocument/2006/relationships/font" Target="fonts/Poppins-italic.fntdata"/><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PoppinsSemiBold-regular.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 name="Shape 24"/>
        <p:cNvGrpSpPr/>
        <p:nvPr/>
      </p:nvGrpSpPr>
      <p:grpSpPr>
        <a:xfrm>
          <a:off x="0" y="0"/>
          <a:ext cx="0" cy="0"/>
          <a:chOff x="0" y="0"/>
          <a:chExt cx="0" cy="0"/>
        </a:xfrm>
      </p:grpSpPr>
      <p:sp>
        <p:nvSpPr>
          <p:cNvPr id="25" name="Google Shape;2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26" name="Google Shape;2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 name="Shape 30"/>
        <p:cNvGrpSpPr/>
        <p:nvPr/>
      </p:nvGrpSpPr>
      <p:grpSpPr>
        <a:xfrm>
          <a:off x="0" y="0"/>
          <a:ext cx="0" cy="0"/>
          <a:chOff x="0" y="0"/>
          <a:chExt cx="0" cy="0"/>
        </a:xfrm>
      </p:grpSpPr>
      <p:sp>
        <p:nvSpPr>
          <p:cNvPr id="31" name="Google Shape;31;g3a2ed37f26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 name="Google Shape;32;g3a2ed37f26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 name="Shape 35"/>
        <p:cNvGrpSpPr/>
        <p:nvPr/>
      </p:nvGrpSpPr>
      <p:grpSpPr>
        <a:xfrm>
          <a:off x="0" y="0"/>
          <a:ext cx="0" cy="0"/>
          <a:chOff x="0" y="0"/>
          <a:chExt cx="0" cy="0"/>
        </a:xfrm>
      </p:grpSpPr>
      <p:sp>
        <p:nvSpPr>
          <p:cNvPr id="36" name="Google Shape;36;g2591c286cec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 name="Google Shape;37;g2591c286cec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 name="Shape 40"/>
        <p:cNvGrpSpPr/>
        <p:nvPr/>
      </p:nvGrpSpPr>
      <p:grpSpPr>
        <a:xfrm>
          <a:off x="0" y="0"/>
          <a:ext cx="0" cy="0"/>
          <a:chOff x="0" y="0"/>
          <a:chExt cx="0" cy="0"/>
        </a:xfrm>
      </p:grpSpPr>
      <p:sp>
        <p:nvSpPr>
          <p:cNvPr id="41" name="Google Shape;41;g259503234fd_0_1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 name="Google Shape;42;g259503234fd_0_1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 name="Shape 47"/>
        <p:cNvGrpSpPr/>
        <p:nvPr/>
      </p:nvGrpSpPr>
      <p:grpSpPr>
        <a:xfrm>
          <a:off x="0" y="0"/>
          <a:ext cx="0" cy="0"/>
          <a:chOff x="0" y="0"/>
          <a:chExt cx="0" cy="0"/>
        </a:xfrm>
      </p:grpSpPr>
      <p:sp>
        <p:nvSpPr>
          <p:cNvPr id="48" name="Google Shape;48;g259503234fd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 name="Google Shape;49;g259503234fd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 name="Shape 53"/>
        <p:cNvGrpSpPr/>
        <p:nvPr/>
      </p:nvGrpSpPr>
      <p:grpSpPr>
        <a:xfrm>
          <a:off x="0" y="0"/>
          <a:ext cx="0" cy="0"/>
          <a:chOff x="0" y="0"/>
          <a:chExt cx="0" cy="0"/>
        </a:xfrm>
      </p:grpSpPr>
      <p:sp>
        <p:nvSpPr>
          <p:cNvPr id="54" name="Google Shape;54;g2591c286cec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 name="Google Shape;55;g2591c286cec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a2907ed21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a2907ed21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g3a2907ed216_0_1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 name="Google Shape;67;g3a2907ed216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Shutdown manufaktur terjadi s/d Oktober 2025</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3a2907ed216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3a2907ed216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Who &amp; What</a:t>
            </a:r>
            <a:endParaRPr/>
          </a:p>
          <a:p>
            <a:pPr indent="-298450" lvl="0" marL="457200" rtl="0" algn="l">
              <a:spcBef>
                <a:spcPts val="0"/>
              </a:spcBef>
              <a:spcAft>
                <a:spcPts val="0"/>
              </a:spcAft>
              <a:buSzPts val="1100"/>
              <a:buChar char="-"/>
            </a:pPr>
            <a:r>
              <a:rPr lang="en-GB"/>
              <a:t>Who untuk subjek pengakses</a:t>
            </a:r>
            <a:endParaRPr/>
          </a:p>
          <a:p>
            <a:pPr indent="-298450" lvl="0" marL="457200" rtl="0" algn="l">
              <a:spcBef>
                <a:spcPts val="0"/>
              </a:spcBef>
              <a:spcAft>
                <a:spcPts val="0"/>
              </a:spcAft>
              <a:buSzPts val="1100"/>
              <a:buChar char="-"/>
            </a:pPr>
            <a:r>
              <a:rPr lang="en-GB"/>
              <a:t>What untuk data/layanan apa yang dapat diakses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3a2907ed216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3a2907ed216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3a2907ed216_0_1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3a2907ed216_0_1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a2907ed216_0_1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3a2907ed216_0_1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g3a2907ed216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3a2907ed216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3a2907ed216_0_1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3a2907ed216_0_1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3a2907ed216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 name="Google Shape;111;g3a2907ed216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Untuk analisis</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3a2907ed216_0_1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3a2907ed216_0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3a2907ed216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 name="Google Shape;123;g3a2907ed216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Mirai botnet - CCTV attack, default credentials</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3a2907ed216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3a2907ed216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3a2907ed216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3a2907ed216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Pada 24 Februari 2008, otoritas di Pakistan ingin memblokir YouTube di negaranya karena alasan konten yang dianggap sensitif. ISP utama mereka, Pakistan Telecom (AS17557), membuat aturan routing (BGP) agar trafik ke YouTube diarahkan ke “jalur kosong” lokal. Rute palsu itu tidak hanya berlaku di Pakistan, tapi tersebar ke seluruh dunia melalui upstream provider mereka, PCCW Hong Kong. Akibatnya, router di seluruh dunia percaya bahwa rute ke YouTube melalui Pakistan adalah yang paling “dekat”,</a:t>
            </a:r>
            <a:endParaRPr/>
          </a:p>
          <a:p>
            <a:pPr indent="0" lvl="0" marL="0" rtl="0" algn="l">
              <a:spcBef>
                <a:spcPts val="0"/>
              </a:spcBef>
              <a:spcAft>
                <a:spcPts val="0"/>
              </a:spcAft>
              <a:buNone/>
            </a:pPr>
            <a:r>
              <a:rPr lang="en-GB"/>
              <a:t>dan semua trafik global menuju YouTube “tersedot” ke Pakistan.</a:t>
            </a:r>
            <a:endParaRPr/>
          </a:p>
          <a:p>
            <a:pPr indent="0" lvl="0" marL="0" rtl="0" algn="l">
              <a:spcBef>
                <a:spcPts val="0"/>
              </a:spcBef>
              <a:spcAft>
                <a:spcPts val="0"/>
              </a:spcAft>
              <a:buNone/>
            </a:pPr>
            <a:r>
              <a:t/>
            </a:r>
            <a:endParaRPr/>
          </a:p>
          <a:p>
            <a:pPr indent="0" lvl="0" marL="0" rtl="0" algn="l">
              <a:spcBef>
                <a:spcPts val="0"/>
              </a:spcBef>
              <a:spcAft>
                <a:spcPts val="0"/>
              </a:spcAft>
              <a:buClr>
                <a:schemeClr val="dk1"/>
              </a:buClr>
              <a:buSzPts val="1100"/>
              <a:buFont typeface="Arial"/>
              <a:buNone/>
            </a:pPr>
            <a:r>
              <a:rPr lang="en-GB">
                <a:solidFill>
                  <a:schemeClr val="dk1"/>
                </a:solidFill>
              </a:rPr>
              <a:t>Dalam hitungan menit, </a:t>
            </a:r>
            <a:r>
              <a:rPr b="1" lang="en-GB">
                <a:solidFill>
                  <a:schemeClr val="dk1"/>
                </a:solidFill>
              </a:rPr>
              <a:t>YouTube down secara global selama ±2 jam.</a:t>
            </a:r>
            <a:endParaRPr b="1">
              <a:solidFill>
                <a:schemeClr val="dk1"/>
              </a:solidFill>
            </a:endParaRPr>
          </a:p>
          <a:p>
            <a:pPr indent="0" lvl="0" marL="0" rtl="0" algn="l">
              <a:spcBef>
                <a:spcPts val="0"/>
              </a:spcBef>
              <a:spcAft>
                <a:spcPts val="0"/>
              </a:spcAft>
              <a:buNone/>
            </a:pPr>
            <a:r>
              <a:rPr lang="en-GB">
                <a:solidFill>
                  <a:schemeClr val="dk1"/>
                </a:solidFill>
              </a:rPr>
              <a:t>Traffic yang masuk membanjiri jaringan Pakistan Telecom, menyebabkan kemacetan total.</a:t>
            </a:r>
            <a:endParaRPr/>
          </a:p>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3a2907ed216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3a2907ed216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g3a2907ed216_0_1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 name="Google Shape;147;g3a2907ed216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3a2907ed216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3a2907ed216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3a2907ed216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3a2907ed216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3a2907ed216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3a2907ed216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3a2907ed216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3a2907ed216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3a2907ed216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3a2907ed216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3a2907ed216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3a2907ed216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3a2907ed216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3a2907ed216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3a2907ed216_0_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3a2907ed216_0_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ACL sering dicombine dengan VPN, untuk memastikan hanya pihak internal tertentu yang dapat mengakses jaringan VPN.</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3a2907ed216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0" name="Google Shape;200;g3a2907ed216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3a2907ed216_0_1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3a2907ed216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3a2907ed216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 name="Google Shape;211;g3a2907ed216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3a2907ed216_0_1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3a2907ed216_0_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solidFill>
                  <a:schemeClr val="dk1"/>
                </a:solidFill>
              </a:rPr>
              <a:t>Who &amp; What</a:t>
            </a:r>
            <a:endParaRPr>
              <a:solidFill>
                <a:schemeClr val="dk1"/>
              </a:solidFill>
            </a:endParaRPr>
          </a:p>
          <a:p>
            <a:pPr indent="-298450" lvl="0" marL="457200" rtl="0" algn="l">
              <a:spcBef>
                <a:spcPts val="0"/>
              </a:spcBef>
              <a:spcAft>
                <a:spcPts val="0"/>
              </a:spcAft>
              <a:buClr>
                <a:schemeClr val="dk1"/>
              </a:buClr>
              <a:buSzPts val="1100"/>
              <a:buChar char="-"/>
            </a:pPr>
            <a:r>
              <a:rPr lang="en-GB">
                <a:solidFill>
                  <a:schemeClr val="dk1"/>
                </a:solidFill>
              </a:rPr>
              <a:t>Who untuk subjek pengakses</a:t>
            </a:r>
            <a:endParaRPr>
              <a:solidFill>
                <a:schemeClr val="dk1"/>
              </a:solidFill>
            </a:endParaRPr>
          </a:p>
          <a:p>
            <a:pPr indent="-298450" lvl="0" marL="457200" rtl="0" algn="l">
              <a:spcBef>
                <a:spcPts val="0"/>
              </a:spcBef>
              <a:spcAft>
                <a:spcPts val="0"/>
              </a:spcAft>
              <a:buClr>
                <a:schemeClr val="dk1"/>
              </a:buClr>
              <a:buSzPts val="1100"/>
              <a:buChar char="-"/>
            </a:pPr>
            <a:r>
              <a:rPr lang="en-GB">
                <a:solidFill>
                  <a:schemeClr val="dk1"/>
                </a:solidFill>
              </a:rPr>
              <a:t>What untuk data/layanan apa yang dikontrol menggunakan AAA</a:t>
            </a:r>
            <a:endParaRPr>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3a2907ed216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3a2907ed216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3a2907ed216_0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3a2907ed216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3a2907ed216_0_2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3a2907ed216_0_2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3a2907ed216_0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3a2907ed216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3a2907ed216_0_2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3a2907ed216_0_2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a2907ed216_0_1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3a2907ed216_0_1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3a2907ed216_0_2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9" name="Google Shape;259;g3a2907ed216_0_2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g3a2907ed216_0_2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4" name="Google Shape;264;g3a2907ed216_0_2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Intenet positif adalah DNS Spoof berskala masif untuk Indonesia.</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3a2907ed216_0_2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3a2907ed216_0_2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3a2907ed216_0_2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 name="Google Shape;276;g3a2907ed216_0_2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3a2907ed216_0_3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 name="Google Shape;282;g3a2907ed216_0_3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g3a2907ed216_0_2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 name="Google Shape;288;g3a2907ed216_0_2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3a2907ed216_0_3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3a2907ed216_0_3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3a2907ed216_0_3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 name="Google Shape;300;g3a2907ed216_0_3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Ketiga proteksi ini perlu diimplementasikan bersama untuk menjaga keamanan email.</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3a2907ed216_0_3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6" name="Google Shape;306;g3a2907ed216_0_3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g3a2907ed216_0_2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1" name="Google Shape;311;g3a2907ed216_0_2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3a2907ed216_0_2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7" name="Google Shape;317;g3a2907ed216_0_2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3a2907ed216_0_2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3a2907ed216_0_2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3a29d97314a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9" name="Google Shape;329;g3a29d97314a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3a2907ed216_0_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3a2907ed216_0_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g3a29d97314a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0" name="Google Shape;340;g3a29d97314a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g3a2907ed216_0_2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6" name="Google Shape;346;g3a2907ed216_0_2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3a29d97314a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3" name="Google Shape;353;g3a29d97314a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g252c47b5a41_1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8" name="Google Shape;358;g252c47b5a41_1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3a2ed37f26f_9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3" name="Google Shape;363;g3a2ed37f26f_9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g24c6bbda561_7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8" name="Google Shape;368;g24c6bbda561_7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
        <p:nvSpPr>
          <p:cNvPr id="11" name="Google Shape;11;p2"/>
          <p:cNvSpPr txBox="1"/>
          <p:nvPr>
            <p:ph type="title"/>
          </p:nvPr>
        </p:nvSpPr>
        <p:spPr>
          <a:xfrm>
            <a:off x="387900" y="1141450"/>
            <a:ext cx="7609200" cy="1468200"/>
          </a:xfrm>
          <a:prstGeom prst="rect">
            <a:avLst/>
          </a:prstGeom>
        </p:spPr>
        <p:txBody>
          <a:bodyPr anchorCtr="0" anchor="ctr" bIns="91425" lIns="91425" spcFirstLastPara="1" rIns="91425" wrap="square" tIns="91425">
            <a:noAutofit/>
          </a:bodyPr>
          <a:lstStyle>
            <a:lvl1pPr lvl="0" rtl="0" algn="l">
              <a:spcBef>
                <a:spcPts val="0"/>
              </a:spcBef>
              <a:spcAft>
                <a:spcPts val="0"/>
              </a:spcAft>
              <a:buSzPts val="1400"/>
              <a:buNone/>
              <a:defRPr b="1" sz="4200">
                <a:solidFill>
                  <a:srgbClr val="162650"/>
                </a:solidFill>
                <a:latin typeface="Poppins"/>
                <a:ea typeface="Poppins"/>
                <a:cs typeface="Poppins"/>
                <a:sym typeface="Poppins"/>
              </a:defRPr>
            </a:lvl1pPr>
            <a:lvl2pPr lvl="1" rtl="0" algn="l">
              <a:spcBef>
                <a:spcPts val="0"/>
              </a:spcBef>
              <a:spcAft>
                <a:spcPts val="0"/>
              </a:spcAft>
              <a:buSzPts val="1400"/>
              <a:buNone/>
              <a:defRPr b="1" sz="4200">
                <a:solidFill>
                  <a:srgbClr val="162650"/>
                </a:solidFill>
                <a:latin typeface="Poppins"/>
                <a:ea typeface="Poppins"/>
                <a:cs typeface="Poppins"/>
                <a:sym typeface="Poppins"/>
              </a:defRPr>
            </a:lvl2pPr>
            <a:lvl3pPr lvl="2" rtl="0" algn="l">
              <a:spcBef>
                <a:spcPts val="0"/>
              </a:spcBef>
              <a:spcAft>
                <a:spcPts val="0"/>
              </a:spcAft>
              <a:buSzPts val="1400"/>
              <a:buNone/>
              <a:defRPr b="1" sz="4200">
                <a:solidFill>
                  <a:srgbClr val="162650"/>
                </a:solidFill>
                <a:latin typeface="Poppins"/>
                <a:ea typeface="Poppins"/>
                <a:cs typeface="Poppins"/>
                <a:sym typeface="Poppins"/>
              </a:defRPr>
            </a:lvl3pPr>
            <a:lvl4pPr lvl="3" rtl="0" algn="l">
              <a:spcBef>
                <a:spcPts val="0"/>
              </a:spcBef>
              <a:spcAft>
                <a:spcPts val="0"/>
              </a:spcAft>
              <a:buSzPts val="1400"/>
              <a:buNone/>
              <a:defRPr b="1" sz="4200">
                <a:solidFill>
                  <a:srgbClr val="162650"/>
                </a:solidFill>
                <a:latin typeface="Poppins"/>
                <a:ea typeface="Poppins"/>
                <a:cs typeface="Poppins"/>
                <a:sym typeface="Poppins"/>
              </a:defRPr>
            </a:lvl4pPr>
            <a:lvl5pPr lvl="4" rtl="0" algn="l">
              <a:spcBef>
                <a:spcPts val="0"/>
              </a:spcBef>
              <a:spcAft>
                <a:spcPts val="0"/>
              </a:spcAft>
              <a:buSzPts val="1400"/>
              <a:buNone/>
              <a:defRPr b="1" sz="4200">
                <a:solidFill>
                  <a:srgbClr val="162650"/>
                </a:solidFill>
                <a:latin typeface="Poppins"/>
                <a:ea typeface="Poppins"/>
                <a:cs typeface="Poppins"/>
                <a:sym typeface="Poppins"/>
              </a:defRPr>
            </a:lvl5pPr>
            <a:lvl6pPr lvl="5" rtl="0" algn="l">
              <a:spcBef>
                <a:spcPts val="0"/>
              </a:spcBef>
              <a:spcAft>
                <a:spcPts val="0"/>
              </a:spcAft>
              <a:buSzPts val="1400"/>
              <a:buNone/>
              <a:defRPr b="1" sz="4200">
                <a:solidFill>
                  <a:srgbClr val="162650"/>
                </a:solidFill>
                <a:latin typeface="Poppins"/>
                <a:ea typeface="Poppins"/>
                <a:cs typeface="Poppins"/>
                <a:sym typeface="Poppins"/>
              </a:defRPr>
            </a:lvl6pPr>
            <a:lvl7pPr lvl="6" rtl="0" algn="l">
              <a:spcBef>
                <a:spcPts val="0"/>
              </a:spcBef>
              <a:spcAft>
                <a:spcPts val="0"/>
              </a:spcAft>
              <a:buSzPts val="1400"/>
              <a:buNone/>
              <a:defRPr b="1" sz="4200">
                <a:solidFill>
                  <a:srgbClr val="162650"/>
                </a:solidFill>
                <a:latin typeface="Poppins"/>
                <a:ea typeface="Poppins"/>
                <a:cs typeface="Poppins"/>
                <a:sym typeface="Poppins"/>
              </a:defRPr>
            </a:lvl7pPr>
            <a:lvl8pPr lvl="7" rtl="0" algn="l">
              <a:spcBef>
                <a:spcPts val="0"/>
              </a:spcBef>
              <a:spcAft>
                <a:spcPts val="0"/>
              </a:spcAft>
              <a:buSzPts val="1400"/>
              <a:buNone/>
              <a:defRPr b="1" sz="4200">
                <a:solidFill>
                  <a:srgbClr val="162650"/>
                </a:solidFill>
                <a:latin typeface="Poppins"/>
                <a:ea typeface="Poppins"/>
                <a:cs typeface="Poppins"/>
                <a:sym typeface="Poppins"/>
              </a:defRPr>
            </a:lvl8pPr>
            <a:lvl9pPr lvl="8" rtl="0" algn="l">
              <a:spcBef>
                <a:spcPts val="0"/>
              </a:spcBef>
              <a:spcAft>
                <a:spcPts val="0"/>
              </a:spcAft>
              <a:buSzPts val="1400"/>
              <a:buNone/>
              <a:defRPr b="1" sz="4200">
                <a:solidFill>
                  <a:srgbClr val="162650"/>
                </a:solidFill>
                <a:latin typeface="Poppins"/>
                <a:ea typeface="Poppins"/>
                <a:cs typeface="Poppins"/>
                <a:sym typeface="Poppins"/>
              </a:defRPr>
            </a:lvl9pPr>
          </a:lstStyle>
          <a:p/>
        </p:txBody>
      </p:sp>
      <p:sp>
        <p:nvSpPr>
          <p:cNvPr id="12" name="Google Shape;12;p2"/>
          <p:cNvSpPr txBox="1"/>
          <p:nvPr>
            <p:ph idx="1" type="body"/>
          </p:nvPr>
        </p:nvSpPr>
        <p:spPr>
          <a:xfrm>
            <a:off x="387900" y="2708850"/>
            <a:ext cx="5721300" cy="1690800"/>
          </a:xfrm>
          <a:prstGeom prst="rect">
            <a:avLst/>
          </a:prstGeom>
        </p:spPr>
        <p:txBody>
          <a:bodyPr anchorCtr="0" anchor="ctr" bIns="91425" lIns="91425" spcFirstLastPara="1" rIns="91425" wrap="square" tIns="91425">
            <a:noAutofit/>
          </a:bodyPr>
          <a:lstStyle>
            <a:lvl1pPr indent="-317500" lvl="0" marL="457200" rtl="0" algn="l">
              <a:spcBef>
                <a:spcPts val="0"/>
              </a:spcBef>
              <a:spcAft>
                <a:spcPts val="0"/>
              </a:spcAft>
              <a:buSzPts val="1400"/>
              <a:buChar char="●"/>
              <a:defRPr sz="1600">
                <a:solidFill>
                  <a:srgbClr val="0D162E"/>
                </a:solidFill>
                <a:latin typeface="Poppins"/>
                <a:ea typeface="Poppins"/>
                <a:cs typeface="Poppins"/>
                <a:sym typeface="Poppins"/>
              </a:defRPr>
            </a:lvl1pPr>
            <a:lvl2pPr indent="-317500" lvl="1" marL="914400" rtl="0" algn="l">
              <a:spcBef>
                <a:spcPts val="0"/>
              </a:spcBef>
              <a:spcAft>
                <a:spcPts val="0"/>
              </a:spcAft>
              <a:buSzPts val="1400"/>
              <a:buChar char="○"/>
              <a:defRPr sz="1600">
                <a:solidFill>
                  <a:srgbClr val="0D162E"/>
                </a:solidFill>
                <a:latin typeface="Poppins"/>
                <a:ea typeface="Poppins"/>
                <a:cs typeface="Poppins"/>
                <a:sym typeface="Poppins"/>
              </a:defRPr>
            </a:lvl2pPr>
            <a:lvl3pPr indent="-317500" lvl="2" marL="1371600" rtl="0" algn="l">
              <a:spcBef>
                <a:spcPts val="0"/>
              </a:spcBef>
              <a:spcAft>
                <a:spcPts val="0"/>
              </a:spcAft>
              <a:buSzPts val="1400"/>
              <a:buChar char="■"/>
              <a:defRPr sz="1600">
                <a:solidFill>
                  <a:srgbClr val="0D162E"/>
                </a:solidFill>
                <a:latin typeface="Poppins"/>
                <a:ea typeface="Poppins"/>
                <a:cs typeface="Poppins"/>
                <a:sym typeface="Poppins"/>
              </a:defRPr>
            </a:lvl3pPr>
            <a:lvl4pPr indent="-317500" lvl="3" marL="1828800" rtl="0" algn="l">
              <a:spcBef>
                <a:spcPts val="0"/>
              </a:spcBef>
              <a:spcAft>
                <a:spcPts val="0"/>
              </a:spcAft>
              <a:buSzPts val="1400"/>
              <a:buChar char="●"/>
              <a:defRPr sz="1600">
                <a:solidFill>
                  <a:srgbClr val="0D162E"/>
                </a:solidFill>
                <a:latin typeface="Poppins"/>
                <a:ea typeface="Poppins"/>
                <a:cs typeface="Poppins"/>
                <a:sym typeface="Poppins"/>
              </a:defRPr>
            </a:lvl4pPr>
            <a:lvl5pPr indent="-317500" lvl="4" marL="2286000" rtl="0" algn="l">
              <a:spcBef>
                <a:spcPts val="0"/>
              </a:spcBef>
              <a:spcAft>
                <a:spcPts val="0"/>
              </a:spcAft>
              <a:buSzPts val="1400"/>
              <a:buChar char="○"/>
              <a:defRPr sz="1600">
                <a:solidFill>
                  <a:srgbClr val="0D162E"/>
                </a:solidFill>
                <a:latin typeface="Poppins"/>
                <a:ea typeface="Poppins"/>
                <a:cs typeface="Poppins"/>
                <a:sym typeface="Poppins"/>
              </a:defRPr>
            </a:lvl5pPr>
            <a:lvl6pPr indent="-317500" lvl="5" marL="2743200" rtl="0" algn="l">
              <a:spcBef>
                <a:spcPts val="0"/>
              </a:spcBef>
              <a:spcAft>
                <a:spcPts val="0"/>
              </a:spcAft>
              <a:buSzPts val="1400"/>
              <a:buChar char="■"/>
              <a:defRPr sz="1600">
                <a:solidFill>
                  <a:srgbClr val="0D162E"/>
                </a:solidFill>
                <a:latin typeface="Poppins"/>
                <a:ea typeface="Poppins"/>
                <a:cs typeface="Poppins"/>
                <a:sym typeface="Poppins"/>
              </a:defRPr>
            </a:lvl6pPr>
            <a:lvl7pPr indent="-317500" lvl="6" marL="3200400" rtl="0" algn="l">
              <a:spcBef>
                <a:spcPts val="0"/>
              </a:spcBef>
              <a:spcAft>
                <a:spcPts val="0"/>
              </a:spcAft>
              <a:buSzPts val="1400"/>
              <a:buChar char="●"/>
              <a:defRPr sz="1600">
                <a:solidFill>
                  <a:srgbClr val="0D162E"/>
                </a:solidFill>
                <a:latin typeface="Poppins"/>
                <a:ea typeface="Poppins"/>
                <a:cs typeface="Poppins"/>
                <a:sym typeface="Poppins"/>
              </a:defRPr>
            </a:lvl7pPr>
            <a:lvl8pPr indent="-317500" lvl="7" marL="3657600" rtl="0" algn="l">
              <a:spcBef>
                <a:spcPts val="0"/>
              </a:spcBef>
              <a:spcAft>
                <a:spcPts val="0"/>
              </a:spcAft>
              <a:buSzPts val="1400"/>
              <a:buChar char="○"/>
              <a:defRPr sz="1600">
                <a:solidFill>
                  <a:srgbClr val="0D162E"/>
                </a:solidFill>
                <a:latin typeface="Poppins"/>
                <a:ea typeface="Poppins"/>
                <a:cs typeface="Poppins"/>
                <a:sym typeface="Poppins"/>
              </a:defRPr>
            </a:lvl8pPr>
            <a:lvl9pPr indent="-317500" lvl="8" marL="4114800" rtl="0" algn="l">
              <a:spcBef>
                <a:spcPts val="0"/>
              </a:spcBef>
              <a:spcAft>
                <a:spcPts val="0"/>
              </a:spcAft>
              <a:buSzPts val="1400"/>
              <a:buChar char="■"/>
              <a:defRPr sz="1600">
                <a:solidFill>
                  <a:srgbClr val="0D162E"/>
                </a:solidFill>
                <a:latin typeface="Poppins"/>
                <a:ea typeface="Poppins"/>
                <a:cs typeface="Poppins"/>
                <a:sym typeface="Poppins"/>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
        <p:nvSpPr>
          <p:cNvPr id="15" name="Google Shape;15;p3"/>
          <p:cNvSpPr txBox="1"/>
          <p:nvPr>
            <p:ph type="title"/>
          </p:nvPr>
        </p:nvSpPr>
        <p:spPr>
          <a:xfrm>
            <a:off x="383150" y="1119825"/>
            <a:ext cx="8285400" cy="572700"/>
          </a:xfrm>
          <a:prstGeom prst="rect">
            <a:avLst/>
          </a:prstGeom>
        </p:spPr>
        <p:txBody>
          <a:bodyPr anchorCtr="0" anchor="ctr" bIns="91425" lIns="91425" spcFirstLastPara="1" rIns="91425" wrap="square" tIns="91425">
            <a:noAutofit/>
          </a:bodyPr>
          <a:lstStyle>
            <a:lvl1pPr lvl="0" rtl="0">
              <a:spcBef>
                <a:spcPts val="0"/>
              </a:spcBef>
              <a:spcAft>
                <a:spcPts val="0"/>
              </a:spcAft>
              <a:buSzPts val="1600"/>
              <a:buNone/>
              <a:defRPr sz="2620">
                <a:solidFill>
                  <a:srgbClr val="162650"/>
                </a:solidFill>
                <a:latin typeface="Poppins SemiBold"/>
                <a:ea typeface="Poppins SemiBold"/>
                <a:cs typeface="Poppins SemiBold"/>
                <a:sym typeface="Poppins SemiBold"/>
              </a:defRPr>
            </a:lvl1pPr>
            <a:lvl2pPr lvl="1" rtl="0">
              <a:spcBef>
                <a:spcPts val="0"/>
              </a:spcBef>
              <a:spcAft>
                <a:spcPts val="0"/>
              </a:spcAft>
              <a:buSzPts val="1600"/>
              <a:buNone/>
              <a:defRPr sz="2620">
                <a:solidFill>
                  <a:srgbClr val="162650"/>
                </a:solidFill>
                <a:latin typeface="Poppins SemiBold"/>
                <a:ea typeface="Poppins SemiBold"/>
                <a:cs typeface="Poppins SemiBold"/>
                <a:sym typeface="Poppins SemiBold"/>
              </a:defRPr>
            </a:lvl2pPr>
            <a:lvl3pPr lvl="2" rtl="0">
              <a:spcBef>
                <a:spcPts val="0"/>
              </a:spcBef>
              <a:spcAft>
                <a:spcPts val="0"/>
              </a:spcAft>
              <a:buSzPts val="1600"/>
              <a:buNone/>
              <a:defRPr sz="2620">
                <a:solidFill>
                  <a:srgbClr val="162650"/>
                </a:solidFill>
                <a:latin typeface="Poppins SemiBold"/>
                <a:ea typeface="Poppins SemiBold"/>
                <a:cs typeface="Poppins SemiBold"/>
                <a:sym typeface="Poppins SemiBold"/>
              </a:defRPr>
            </a:lvl3pPr>
            <a:lvl4pPr lvl="3" rtl="0">
              <a:spcBef>
                <a:spcPts val="0"/>
              </a:spcBef>
              <a:spcAft>
                <a:spcPts val="0"/>
              </a:spcAft>
              <a:buSzPts val="1600"/>
              <a:buNone/>
              <a:defRPr sz="2620">
                <a:solidFill>
                  <a:srgbClr val="162650"/>
                </a:solidFill>
                <a:latin typeface="Poppins SemiBold"/>
                <a:ea typeface="Poppins SemiBold"/>
                <a:cs typeface="Poppins SemiBold"/>
                <a:sym typeface="Poppins SemiBold"/>
              </a:defRPr>
            </a:lvl4pPr>
            <a:lvl5pPr lvl="4" rtl="0">
              <a:spcBef>
                <a:spcPts val="0"/>
              </a:spcBef>
              <a:spcAft>
                <a:spcPts val="0"/>
              </a:spcAft>
              <a:buSzPts val="1600"/>
              <a:buNone/>
              <a:defRPr sz="2620">
                <a:solidFill>
                  <a:srgbClr val="162650"/>
                </a:solidFill>
                <a:latin typeface="Poppins SemiBold"/>
                <a:ea typeface="Poppins SemiBold"/>
                <a:cs typeface="Poppins SemiBold"/>
                <a:sym typeface="Poppins SemiBold"/>
              </a:defRPr>
            </a:lvl5pPr>
            <a:lvl6pPr lvl="5" rtl="0">
              <a:spcBef>
                <a:spcPts val="0"/>
              </a:spcBef>
              <a:spcAft>
                <a:spcPts val="0"/>
              </a:spcAft>
              <a:buSzPts val="1600"/>
              <a:buNone/>
              <a:defRPr sz="2620">
                <a:solidFill>
                  <a:srgbClr val="162650"/>
                </a:solidFill>
                <a:latin typeface="Poppins SemiBold"/>
                <a:ea typeface="Poppins SemiBold"/>
                <a:cs typeface="Poppins SemiBold"/>
                <a:sym typeface="Poppins SemiBold"/>
              </a:defRPr>
            </a:lvl6pPr>
            <a:lvl7pPr lvl="6" rtl="0">
              <a:spcBef>
                <a:spcPts val="0"/>
              </a:spcBef>
              <a:spcAft>
                <a:spcPts val="0"/>
              </a:spcAft>
              <a:buSzPts val="1600"/>
              <a:buNone/>
              <a:defRPr sz="2620">
                <a:solidFill>
                  <a:srgbClr val="162650"/>
                </a:solidFill>
                <a:latin typeface="Poppins SemiBold"/>
                <a:ea typeface="Poppins SemiBold"/>
                <a:cs typeface="Poppins SemiBold"/>
                <a:sym typeface="Poppins SemiBold"/>
              </a:defRPr>
            </a:lvl7pPr>
            <a:lvl8pPr lvl="7" rtl="0">
              <a:spcBef>
                <a:spcPts val="0"/>
              </a:spcBef>
              <a:spcAft>
                <a:spcPts val="0"/>
              </a:spcAft>
              <a:buSzPts val="1600"/>
              <a:buNone/>
              <a:defRPr sz="2620">
                <a:solidFill>
                  <a:srgbClr val="162650"/>
                </a:solidFill>
                <a:latin typeface="Poppins SemiBold"/>
                <a:ea typeface="Poppins SemiBold"/>
                <a:cs typeface="Poppins SemiBold"/>
                <a:sym typeface="Poppins SemiBold"/>
              </a:defRPr>
            </a:lvl8pPr>
            <a:lvl9pPr lvl="8" rtl="0">
              <a:spcBef>
                <a:spcPts val="0"/>
              </a:spcBef>
              <a:spcAft>
                <a:spcPts val="0"/>
              </a:spcAft>
              <a:buSzPts val="1600"/>
              <a:buNone/>
              <a:defRPr sz="2620">
                <a:solidFill>
                  <a:srgbClr val="162650"/>
                </a:solidFill>
                <a:latin typeface="Poppins SemiBold"/>
                <a:ea typeface="Poppins SemiBold"/>
                <a:cs typeface="Poppins SemiBold"/>
                <a:sym typeface="Poppins SemiBold"/>
              </a:defRPr>
            </a:lvl9pPr>
          </a:lstStyle>
          <a:p/>
        </p:txBody>
      </p:sp>
      <p:sp>
        <p:nvSpPr>
          <p:cNvPr id="16" name="Google Shape;16;p3"/>
          <p:cNvSpPr txBox="1"/>
          <p:nvPr>
            <p:ph idx="1" type="body"/>
          </p:nvPr>
        </p:nvSpPr>
        <p:spPr>
          <a:xfrm>
            <a:off x="383150" y="1723525"/>
            <a:ext cx="8285400" cy="3092700"/>
          </a:xfrm>
          <a:prstGeom prst="rect">
            <a:avLst/>
          </a:prstGeom>
        </p:spPr>
        <p:txBody>
          <a:bodyPr anchorCtr="0" anchor="ctr" bIns="91425" lIns="91425" spcFirstLastPara="1" rIns="91425" wrap="square" tIns="91425">
            <a:noAutofit/>
          </a:bodyPr>
          <a:lstStyle>
            <a:lvl1pPr indent="-330200" lvl="0" marL="457200" rtl="0">
              <a:lnSpc>
                <a:spcPct val="115000"/>
              </a:lnSpc>
              <a:spcBef>
                <a:spcPts val="0"/>
              </a:spcBef>
              <a:spcAft>
                <a:spcPts val="0"/>
              </a:spcAft>
              <a:buSzPts val="1600"/>
              <a:buChar char="●"/>
              <a:defRPr sz="1600">
                <a:solidFill>
                  <a:srgbClr val="0D162E"/>
                </a:solidFill>
                <a:latin typeface="Poppins"/>
                <a:ea typeface="Poppins"/>
                <a:cs typeface="Poppins"/>
                <a:sym typeface="Poppins"/>
              </a:defRPr>
            </a:lvl1pPr>
            <a:lvl2pPr indent="-330200" lvl="1" marL="914400" rtl="0">
              <a:lnSpc>
                <a:spcPct val="115000"/>
              </a:lnSpc>
              <a:spcBef>
                <a:spcPts val="0"/>
              </a:spcBef>
              <a:spcAft>
                <a:spcPts val="0"/>
              </a:spcAft>
              <a:buSzPts val="1600"/>
              <a:buChar char="○"/>
              <a:defRPr sz="1600">
                <a:solidFill>
                  <a:srgbClr val="0D162E"/>
                </a:solidFill>
                <a:latin typeface="Poppins"/>
                <a:ea typeface="Poppins"/>
                <a:cs typeface="Poppins"/>
                <a:sym typeface="Poppins"/>
              </a:defRPr>
            </a:lvl2pPr>
            <a:lvl3pPr indent="-330200" lvl="2" marL="1371600" rtl="0">
              <a:lnSpc>
                <a:spcPct val="115000"/>
              </a:lnSpc>
              <a:spcBef>
                <a:spcPts val="0"/>
              </a:spcBef>
              <a:spcAft>
                <a:spcPts val="0"/>
              </a:spcAft>
              <a:buSzPts val="1600"/>
              <a:buChar char="■"/>
              <a:defRPr sz="1600">
                <a:solidFill>
                  <a:srgbClr val="0D162E"/>
                </a:solidFill>
                <a:latin typeface="Poppins"/>
                <a:ea typeface="Poppins"/>
                <a:cs typeface="Poppins"/>
                <a:sym typeface="Poppins"/>
              </a:defRPr>
            </a:lvl3pPr>
            <a:lvl4pPr indent="-330200" lvl="3" marL="1828800" rtl="0">
              <a:lnSpc>
                <a:spcPct val="115000"/>
              </a:lnSpc>
              <a:spcBef>
                <a:spcPts val="0"/>
              </a:spcBef>
              <a:spcAft>
                <a:spcPts val="0"/>
              </a:spcAft>
              <a:buSzPts val="1600"/>
              <a:buChar char="●"/>
              <a:defRPr sz="1600">
                <a:solidFill>
                  <a:srgbClr val="0D162E"/>
                </a:solidFill>
                <a:latin typeface="Poppins"/>
                <a:ea typeface="Poppins"/>
                <a:cs typeface="Poppins"/>
                <a:sym typeface="Poppins"/>
              </a:defRPr>
            </a:lvl4pPr>
            <a:lvl5pPr indent="-330200" lvl="4" marL="2286000" rtl="0">
              <a:lnSpc>
                <a:spcPct val="115000"/>
              </a:lnSpc>
              <a:spcBef>
                <a:spcPts val="0"/>
              </a:spcBef>
              <a:spcAft>
                <a:spcPts val="0"/>
              </a:spcAft>
              <a:buSzPts val="1600"/>
              <a:buChar char="○"/>
              <a:defRPr sz="1600">
                <a:solidFill>
                  <a:srgbClr val="0D162E"/>
                </a:solidFill>
                <a:latin typeface="Poppins"/>
                <a:ea typeface="Poppins"/>
                <a:cs typeface="Poppins"/>
                <a:sym typeface="Poppins"/>
              </a:defRPr>
            </a:lvl5pPr>
            <a:lvl6pPr indent="-330200" lvl="5" marL="2743200" rtl="0">
              <a:lnSpc>
                <a:spcPct val="115000"/>
              </a:lnSpc>
              <a:spcBef>
                <a:spcPts val="0"/>
              </a:spcBef>
              <a:spcAft>
                <a:spcPts val="0"/>
              </a:spcAft>
              <a:buSzPts val="1600"/>
              <a:buChar char="■"/>
              <a:defRPr sz="1600">
                <a:solidFill>
                  <a:srgbClr val="0D162E"/>
                </a:solidFill>
                <a:latin typeface="Poppins"/>
                <a:ea typeface="Poppins"/>
                <a:cs typeface="Poppins"/>
                <a:sym typeface="Poppins"/>
              </a:defRPr>
            </a:lvl6pPr>
            <a:lvl7pPr indent="-330200" lvl="6" marL="3200400" rtl="0">
              <a:lnSpc>
                <a:spcPct val="115000"/>
              </a:lnSpc>
              <a:spcBef>
                <a:spcPts val="0"/>
              </a:spcBef>
              <a:spcAft>
                <a:spcPts val="0"/>
              </a:spcAft>
              <a:buSzPts val="1600"/>
              <a:buChar char="●"/>
              <a:defRPr sz="1600">
                <a:solidFill>
                  <a:srgbClr val="0D162E"/>
                </a:solidFill>
                <a:latin typeface="Poppins"/>
                <a:ea typeface="Poppins"/>
                <a:cs typeface="Poppins"/>
                <a:sym typeface="Poppins"/>
              </a:defRPr>
            </a:lvl7pPr>
            <a:lvl8pPr indent="-330200" lvl="7" marL="3657600" rtl="0">
              <a:lnSpc>
                <a:spcPct val="115000"/>
              </a:lnSpc>
              <a:spcBef>
                <a:spcPts val="0"/>
              </a:spcBef>
              <a:spcAft>
                <a:spcPts val="0"/>
              </a:spcAft>
              <a:buSzPts val="1600"/>
              <a:buChar char="○"/>
              <a:defRPr sz="1600">
                <a:solidFill>
                  <a:srgbClr val="0D162E"/>
                </a:solidFill>
                <a:latin typeface="Poppins"/>
                <a:ea typeface="Poppins"/>
                <a:cs typeface="Poppins"/>
                <a:sym typeface="Poppins"/>
              </a:defRPr>
            </a:lvl8pPr>
            <a:lvl9pPr indent="-330200" lvl="8" marL="4114800" rtl="0">
              <a:lnSpc>
                <a:spcPct val="115000"/>
              </a:lnSpc>
              <a:spcBef>
                <a:spcPts val="0"/>
              </a:spcBef>
              <a:spcAft>
                <a:spcPts val="0"/>
              </a:spcAft>
              <a:buSzPts val="1600"/>
              <a:buChar char="■"/>
              <a:defRPr sz="1600">
                <a:solidFill>
                  <a:srgbClr val="0D162E"/>
                </a:solidFill>
                <a:latin typeface="Poppins"/>
                <a:ea typeface="Poppins"/>
                <a:cs typeface="Poppins"/>
                <a:sym typeface="Poppins"/>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p:cSld name="CUSTOM">
    <p:spTree>
      <p:nvGrpSpPr>
        <p:cNvPr id="17" name="Shape 17"/>
        <p:cNvGrpSpPr/>
        <p:nvPr/>
      </p:nvGrpSpPr>
      <p:grpSpPr>
        <a:xfrm>
          <a:off x="0" y="0"/>
          <a:ext cx="0" cy="0"/>
          <a:chOff x="0" y="0"/>
          <a:chExt cx="0" cy="0"/>
        </a:xfrm>
      </p:grpSpPr>
      <p:sp>
        <p:nvSpPr>
          <p:cNvPr id="18" name="Google Shape;18;p4"/>
          <p:cNvSpPr txBox="1"/>
          <p:nvPr>
            <p:ph type="title"/>
          </p:nvPr>
        </p:nvSpPr>
        <p:spPr>
          <a:xfrm>
            <a:off x="383150" y="652175"/>
            <a:ext cx="8285400" cy="572700"/>
          </a:xfrm>
          <a:prstGeom prst="rect">
            <a:avLst/>
          </a:prstGeom>
        </p:spPr>
        <p:txBody>
          <a:bodyPr anchorCtr="0" anchor="ctr" bIns="91425" lIns="91425" spcFirstLastPara="1" rIns="91425" wrap="square" tIns="91425">
            <a:noAutofit/>
          </a:bodyPr>
          <a:lstStyle>
            <a:lvl1pPr lvl="0">
              <a:spcBef>
                <a:spcPts val="0"/>
              </a:spcBef>
              <a:spcAft>
                <a:spcPts val="0"/>
              </a:spcAft>
              <a:buSzPts val="1400"/>
              <a:buNone/>
              <a:defRPr sz="2620"/>
            </a:lvl1pPr>
            <a:lvl2pPr lvl="1">
              <a:spcBef>
                <a:spcPts val="0"/>
              </a:spcBef>
              <a:spcAft>
                <a:spcPts val="0"/>
              </a:spcAft>
              <a:buSzPts val="1400"/>
              <a:buNone/>
              <a:defRPr sz="2620"/>
            </a:lvl2pPr>
            <a:lvl3pPr lvl="2">
              <a:spcBef>
                <a:spcPts val="0"/>
              </a:spcBef>
              <a:spcAft>
                <a:spcPts val="0"/>
              </a:spcAft>
              <a:buSzPts val="1400"/>
              <a:buNone/>
              <a:defRPr sz="2620"/>
            </a:lvl3pPr>
            <a:lvl4pPr lvl="3">
              <a:spcBef>
                <a:spcPts val="0"/>
              </a:spcBef>
              <a:spcAft>
                <a:spcPts val="0"/>
              </a:spcAft>
              <a:buSzPts val="1400"/>
              <a:buNone/>
              <a:defRPr sz="2620"/>
            </a:lvl4pPr>
            <a:lvl5pPr lvl="4">
              <a:spcBef>
                <a:spcPts val="0"/>
              </a:spcBef>
              <a:spcAft>
                <a:spcPts val="0"/>
              </a:spcAft>
              <a:buSzPts val="1400"/>
              <a:buNone/>
              <a:defRPr sz="2620"/>
            </a:lvl5pPr>
            <a:lvl6pPr lvl="5">
              <a:spcBef>
                <a:spcPts val="0"/>
              </a:spcBef>
              <a:spcAft>
                <a:spcPts val="0"/>
              </a:spcAft>
              <a:buSzPts val="1400"/>
              <a:buNone/>
              <a:defRPr sz="2620"/>
            </a:lvl6pPr>
            <a:lvl7pPr lvl="6">
              <a:spcBef>
                <a:spcPts val="0"/>
              </a:spcBef>
              <a:spcAft>
                <a:spcPts val="0"/>
              </a:spcAft>
              <a:buSzPts val="1400"/>
              <a:buNone/>
              <a:defRPr sz="2620"/>
            </a:lvl7pPr>
            <a:lvl8pPr lvl="7">
              <a:spcBef>
                <a:spcPts val="0"/>
              </a:spcBef>
              <a:spcAft>
                <a:spcPts val="0"/>
              </a:spcAft>
              <a:buSzPts val="1400"/>
              <a:buNone/>
              <a:defRPr sz="2620"/>
            </a:lvl8pPr>
            <a:lvl9pPr lvl="8" rtl="0">
              <a:spcBef>
                <a:spcPts val="0"/>
              </a:spcBef>
              <a:spcAft>
                <a:spcPts val="0"/>
              </a:spcAft>
              <a:buSzPts val="1400"/>
              <a:buNone/>
              <a:defRPr sz="2620"/>
            </a:lvl9pPr>
          </a:lstStyle>
          <a:p/>
        </p:txBody>
      </p:sp>
      <p:sp>
        <p:nvSpPr>
          <p:cNvPr id="19" name="Google Shape;19;p4"/>
          <p:cNvSpPr txBox="1"/>
          <p:nvPr>
            <p:ph idx="1" type="body"/>
          </p:nvPr>
        </p:nvSpPr>
        <p:spPr>
          <a:xfrm>
            <a:off x="383150" y="1532350"/>
            <a:ext cx="8285400" cy="33291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SzPts val="1400"/>
              <a:buChar char="●"/>
              <a:defRPr sz="1600"/>
            </a:lvl1pPr>
            <a:lvl2pPr indent="-317500" lvl="1" marL="914400" rtl="0">
              <a:lnSpc>
                <a:spcPct val="115000"/>
              </a:lnSpc>
              <a:spcBef>
                <a:spcPts val="0"/>
              </a:spcBef>
              <a:spcAft>
                <a:spcPts val="0"/>
              </a:spcAft>
              <a:buSzPts val="1400"/>
              <a:buChar char="○"/>
              <a:defRPr sz="1600"/>
            </a:lvl2pPr>
            <a:lvl3pPr indent="-317500" lvl="2" marL="1371600" rtl="0">
              <a:lnSpc>
                <a:spcPct val="115000"/>
              </a:lnSpc>
              <a:spcBef>
                <a:spcPts val="0"/>
              </a:spcBef>
              <a:spcAft>
                <a:spcPts val="0"/>
              </a:spcAft>
              <a:buSzPts val="1400"/>
              <a:buChar char="■"/>
              <a:defRPr sz="1600"/>
            </a:lvl3pPr>
            <a:lvl4pPr indent="-317500" lvl="3" marL="1828800" rtl="0">
              <a:lnSpc>
                <a:spcPct val="115000"/>
              </a:lnSpc>
              <a:spcBef>
                <a:spcPts val="0"/>
              </a:spcBef>
              <a:spcAft>
                <a:spcPts val="0"/>
              </a:spcAft>
              <a:buSzPts val="1400"/>
              <a:buChar char="●"/>
              <a:defRPr sz="1600"/>
            </a:lvl4pPr>
            <a:lvl5pPr indent="-317500" lvl="4" marL="2286000" rtl="0">
              <a:lnSpc>
                <a:spcPct val="115000"/>
              </a:lnSpc>
              <a:spcBef>
                <a:spcPts val="0"/>
              </a:spcBef>
              <a:spcAft>
                <a:spcPts val="0"/>
              </a:spcAft>
              <a:buSzPts val="1400"/>
              <a:buChar char="○"/>
              <a:defRPr sz="1600"/>
            </a:lvl5pPr>
            <a:lvl6pPr indent="-317500" lvl="5" marL="2743200" rtl="0">
              <a:lnSpc>
                <a:spcPct val="115000"/>
              </a:lnSpc>
              <a:spcBef>
                <a:spcPts val="0"/>
              </a:spcBef>
              <a:spcAft>
                <a:spcPts val="0"/>
              </a:spcAft>
              <a:buSzPts val="1400"/>
              <a:buChar char="■"/>
              <a:defRPr sz="1600"/>
            </a:lvl6pPr>
            <a:lvl7pPr indent="-317500" lvl="6" marL="3200400" rtl="0">
              <a:lnSpc>
                <a:spcPct val="115000"/>
              </a:lnSpc>
              <a:spcBef>
                <a:spcPts val="0"/>
              </a:spcBef>
              <a:spcAft>
                <a:spcPts val="0"/>
              </a:spcAft>
              <a:buSzPts val="1400"/>
              <a:buChar char="●"/>
              <a:defRPr sz="1600"/>
            </a:lvl7pPr>
            <a:lvl8pPr indent="-317500" lvl="7" marL="3657600" rtl="0">
              <a:lnSpc>
                <a:spcPct val="115000"/>
              </a:lnSpc>
              <a:spcBef>
                <a:spcPts val="0"/>
              </a:spcBef>
              <a:spcAft>
                <a:spcPts val="0"/>
              </a:spcAft>
              <a:buSzPts val="1400"/>
              <a:buChar char="○"/>
              <a:defRPr sz="1600"/>
            </a:lvl8pPr>
            <a:lvl9pPr indent="-317500" lvl="8" marL="4114800" rtl="0">
              <a:lnSpc>
                <a:spcPct val="115000"/>
              </a:lnSpc>
              <a:spcBef>
                <a:spcPts val="0"/>
              </a:spcBef>
              <a:spcAft>
                <a:spcPts val="0"/>
              </a:spcAft>
              <a:buSzPts val="1400"/>
              <a:buChar char="■"/>
              <a:defRPr sz="16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1">
    <p:spTree>
      <p:nvGrpSpPr>
        <p:cNvPr id="20" name="Shape 20"/>
        <p:cNvGrpSpPr/>
        <p:nvPr/>
      </p:nvGrpSpPr>
      <p:grpSpPr>
        <a:xfrm>
          <a:off x="0" y="0"/>
          <a:ext cx="0" cy="0"/>
          <a:chOff x="0" y="0"/>
          <a:chExt cx="0" cy="0"/>
        </a:xfrm>
      </p:grpSpPr>
      <p:sp>
        <p:nvSpPr>
          <p:cNvPr id="21" name="Google Shape;21;p5"/>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2" name="Google Shape;22;p5"/>
          <p:cNvSpPr txBox="1"/>
          <p:nvPr>
            <p:ph idx="1" type="subTitle"/>
          </p:nvPr>
        </p:nvSpPr>
        <p:spPr>
          <a:xfrm>
            <a:off x="311700" y="2834125"/>
            <a:ext cx="8520600" cy="792600"/>
          </a:xfrm>
          <a:prstGeom prst="rect">
            <a:avLst/>
          </a:prstGeom>
          <a:noFill/>
          <a:ln>
            <a:noFill/>
          </a:ln>
        </p:spPr>
        <p:txBody>
          <a:bodyPr anchorCtr="0" anchor="ctr"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23" name="Google Shape;23;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22.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
        <p:nvSpPr>
          <p:cNvPr id="7" name="Google Shape;7;p1"/>
          <p:cNvSpPr txBox="1"/>
          <p:nvPr>
            <p:ph type="title"/>
          </p:nvPr>
        </p:nvSpPr>
        <p:spPr>
          <a:xfrm>
            <a:off x="383150" y="1119825"/>
            <a:ext cx="8285400" cy="572700"/>
          </a:xfrm>
          <a:prstGeom prst="rect">
            <a:avLst/>
          </a:prstGeom>
          <a:noFill/>
          <a:ln>
            <a:noFill/>
          </a:ln>
        </p:spPr>
        <p:txBody>
          <a:bodyPr anchorCtr="0" anchor="ctr" bIns="91425" lIns="91425" spcFirstLastPara="1" rIns="91425" wrap="square" tIns="91425">
            <a:noAutofit/>
          </a:bodyPr>
          <a:lstStyle>
            <a:lvl1pPr lvl="0" rtl="0">
              <a:spcBef>
                <a:spcPts val="0"/>
              </a:spcBef>
              <a:spcAft>
                <a:spcPts val="0"/>
              </a:spcAft>
              <a:buSzPts val="1400"/>
              <a:buNone/>
              <a:defRPr sz="2420">
                <a:solidFill>
                  <a:srgbClr val="162650"/>
                </a:solidFill>
                <a:latin typeface="Poppins SemiBold"/>
                <a:ea typeface="Poppins SemiBold"/>
                <a:cs typeface="Poppins SemiBold"/>
                <a:sym typeface="Poppins SemiBold"/>
              </a:defRPr>
            </a:lvl1pPr>
            <a:lvl2pPr lvl="1" rtl="0">
              <a:spcBef>
                <a:spcPts val="0"/>
              </a:spcBef>
              <a:spcAft>
                <a:spcPts val="0"/>
              </a:spcAft>
              <a:buSzPts val="1400"/>
              <a:buNone/>
              <a:defRPr sz="2420">
                <a:solidFill>
                  <a:srgbClr val="162650"/>
                </a:solidFill>
                <a:latin typeface="Poppins SemiBold"/>
                <a:ea typeface="Poppins SemiBold"/>
                <a:cs typeface="Poppins SemiBold"/>
                <a:sym typeface="Poppins SemiBold"/>
              </a:defRPr>
            </a:lvl2pPr>
            <a:lvl3pPr lvl="2" rtl="0">
              <a:spcBef>
                <a:spcPts val="0"/>
              </a:spcBef>
              <a:spcAft>
                <a:spcPts val="0"/>
              </a:spcAft>
              <a:buSzPts val="1400"/>
              <a:buNone/>
              <a:defRPr sz="2420">
                <a:solidFill>
                  <a:srgbClr val="162650"/>
                </a:solidFill>
                <a:latin typeface="Poppins SemiBold"/>
                <a:ea typeface="Poppins SemiBold"/>
                <a:cs typeface="Poppins SemiBold"/>
                <a:sym typeface="Poppins SemiBold"/>
              </a:defRPr>
            </a:lvl3pPr>
            <a:lvl4pPr lvl="3" rtl="0">
              <a:spcBef>
                <a:spcPts val="0"/>
              </a:spcBef>
              <a:spcAft>
                <a:spcPts val="0"/>
              </a:spcAft>
              <a:buSzPts val="1400"/>
              <a:buNone/>
              <a:defRPr sz="2420">
                <a:solidFill>
                  <a:srgbClr val="162650"/>
                </a:solidFill>
                <a:latin typeface="Poppins SemiBold"/>
                <a:ea typeface="Poppins SemiBold"/>
                <a:cs typeface="Poppins SemiBold"/>
                <a:sym typeface="Poppins SemiBold"/>
              </a:defRPr>
            </a:lvl4pPr>
            <a:lvl5pPr lvl="4" rtl="0">
              <a:spcBef>
                <a:spcPts val="0"/>
              </a:spcBef>
              <a:spcAft>
                <a:spcPts val="0"/>
              </a:spcAft>
              <a:buSzPts val="1400"/>
              <a:buNone/>
              <a:defRPr sz="2420">
                <a:solidFill>
                  <a:srgbClr val="162650"/>
                </a:solidFill>
                <a:latin typeface="Poppins SemiBold"/>
                <a:ea typeface="Poppins SemiBold"/>
                <a:cs typeface="Poppins SemiBold"/>
                <a:sym typeface="Poppins SemiBold"/>
              </a:defRPr>
            </a:lvl5pPr>
            <a:lvl6pPr lvl="5" rtl="0">
              <a:spcBef>
                <a:spcPts val="0"/>
              </a:spcBef>
              <a:spcAft>
                <a:spcPts val="0"/>
              </a:spcAft>
              <a:buSzPts val="1400"/>
              <a:buNone/>
              <a:defRPr sz="2420">
                <a:solidFill>
                  <a:srgbClr val="162650"/>
                </a:solidFill>
                <a:latin typeface="Poppins SemiBold"/>
                <a:ea typeface="Poppins SemiBold"/>
                <a:cs typeface="Poppins SemiBold"/>
                <a:sym typeface="Poppins SemiBold"/>
              </a:defRPr>
            </a:lvl6pPr>
            <a:lvl7pPr lvl="6" rtl="0">
              <a:spcBef>
                <a:spcPts val="0"/>
              </a:spcBef>
              <a:spcAft>
                <a:spcPts val="0"/>
              </a:spcAft>
              <a:buSzPts val="1400"/>
              <a:buNone/>
              <a:defRPr sz="2420">
                <a:solidFill>
                  <a:srgbClr val="162650"/>
                </a:solidFill>
                <a:latin typeface="Poppins SemiBold"/>
                <a:ea typeface="Poppins SemiBold"/>
                <a:cs typeface="Poppins SemiBold"/>
                <a:sym typeface="Poppins SemiBold"/>
              </a:defRPr>
            </a:lvl7pPr>
            <a:lvl8pPr lvl="7" rtl="0">
              <a:spcBef>
                <a:spcPts val="0"/>
              </a:spcBef>
              <a:spcAft>
                <a:spcPts val="0"/>
              </a:spcAft>
              <a:buSzPts val="1400"/>
              <a:buNone/>
              <a:defRPr sz="2420">
                <a:solidFill>
                  <a:srgbClr val="162650"/>
                </a:solidFill>
                <a:latin typeface="Poppins SemiBold"/>
                <a:ea typeface="Poppins SemiBold"/>
                <a:cs typeface="Poppins SemiBold"/>
                <a:sym typeface="Poppins SemiBold"/>
              </a:defRPr>
            </a:lvl8pPr>
            <a:lvl9pPr lvl="8" rtl="0">
              <a:spcBef>
                <a:spcPts val="0"/>
              </a:spcBef>
              <a:spcAft>
                <a:spcPts val="0"/>
              </a:spcAft>
              <a:buSzPts val="1400"/>
              <a:buNone/>
              <a:defRPr sz="2420">
                <a:solidFill>
                  <a:srgbClr val="162650"/>
                </a:solidFill>
                <a:latin typeface="Poppins SemiBold"/>
                <a:ea typeface="Poppins SemiBold"/>
                <a:cs typeface="Poppins SemiBold"/>
                <a:sym typeface="Poppins SemiBold"/>
              </a:defRPr>
            </a:lvl9pPr>
          </a:lstStyle>
          <a:p/>
        </p:txBody>
      </p:sp>
      <p:sp>
        <p:nvSpPr>
          <p:cNvPr id="8" name="Google Shape;8;p1"/>
          <p:cNvSpPr txBox="1"/>
          <p:nvPr>
            <p:ph idx="1" type="body"/>
          </p:nvPr>
        </p:nvSpPr>
        <p:spPr>
          <a:xfrm>
            <a:off x="383150" y="1723525"/>
            <a:ext cx="8285400" cy="3092700"/>
          </a:xfrm>
          <a:prstGeom prst="rect">
            <a:avLst/>
          </a:prstGeom>
          <a:noFill/>
          <a:ln>
            <a:noFill/>
          </a:ln>
        </p:spPr>
        <p:txBody>
          <a:bodyPr anchorCtr="0" anchor="ctr" bIns="91425" lIns="91425" spcFirstLastPara="1" rIns="91425" wrap="square" tIns="91425">
            <a:noAutofit/>
          </a:bodyPr>
          <a:lstStyle>
            <a:lvl1pPr indent="-317500" lvl="0" marL="457200" rtl="0">
              <a:spcBef>
                <a:spcPts val="0"/>
              </a:spcBef>
              <a:spcAft>
                <a:spcPts val="0"/>
              </a:spcAft>
              <a:buSzPts val="1400"/>
              <a:buChar char="●"/>
              <a:defRPr sz="1400">
                <a:solidFill>
                  <a:srgbClr val="0D162E"/>
                </a:solidFill>
                <a:latin typeface="Poppins"/>
                <a:ea typeface="Poppins"/>
                <a:cs typeface="Poppins"/>
                <a:sym typeface="Poppins"/>
              </a:defRPr>
            </a:lvl1pPr>
            <a:lvl2pPr indent="-317500" lvl="1" marL="914400" rtl="0">
              <a:spcBef>
                <a:spcPts val="0"/>
              </a:spcBef>
              <a:spcAft>
                <a:spcPts val="0"/>
              </a:spcAft>
              <a:buSzPts val="1400"/>
              <a:buChar char="○"/>
              <a:defRPr sz="1400">
                <a:solidFill>
                  <a:srgbClr val="0D162E"/>
                </a:solidFill>
                <a:latin typeface="Poppins"/>
                <a:ea typeface="Poppins"/>
                <a:cs typeface="Poppins"/>
                <a:sym typeface="Poppins"/>
              </a:defRPr>
            </a:lvl2pPr>
            <a:lvl3pPr indent="-317500" lvl="2" marL="1371600" rtl="0">
              <a:spcBef>
                <a:spcPts val="0"/>
              </a:spcBef>
              <a:spcAft>
                <a:spcPts val="0"/>
              </a:spcAft>
              <a:buSzPts val="1400"/>
              <a:buChar char="■"/>
              <a:defRPr sz="1400">
                <a:solidFill>
                  <a:srgbClr val="0D162E"/>
                </a:solidFill>
                <a:latin typeface="Poppins"/>
                <a:ea typeface="Poppins"/>
                <a:cs typeface="Poppins"/>
                <a:sym typeface="Poppins"/>
              </a:defRPr>
            </a:lvl3pPr>
            <a:lvl4pPr indent="-317500" lvl="3" marL="1828800" rtl="0">
              <a:spcBef>
                <a:spcPts val="0"/>
              </a:spcBef>
              <a:spcAft>
                <a:spcPts val="0"/>
              </a:spcAft>
              <a:buSzPts val="1400"/>
              <a:buChar char="●"/>
              <a:defRPr sz="1400">
                <a:solidFill>
                  <a:srgbClr val="0D162E"/>
                </a:solidFill>
                <a:latin typeface="Poppins"/>
                <a:ea typeface="Poppins"/>
                <a:cs typeface="Poppins"/>
                <a:sym typeface="Poppins"/>
              </a:defRPr>
            </a:lvl4pPr>
            <a:lvl5pPr indent="-317500" lvl="4" marL="2286000" rtl="0">
              <a:spcBef>
                <a:spcPts val="0"/>
              </a:spcBef>
              <a:spcAft>
                <a:spcPts val="0"/>
              </a:spcAft>
              <a:buSzPts val="1400"/>
              <a:buChar char="○"/>
              <a:defRPr sz="1400">
                <a:solidFill>
                  <a:srgbClr val="0D162E"/>
                </a:solidFill>
                <a:latin typeface="Poppins"/>
                <a:ea typeface="Poppins"/>
                <a:cs typeface="Poppins"/>
                <a:sym typeface="Poppins"/>
              </a:defRPr>
            </a:lvl5pPr>
            <a:lvl6pPr indent="-317500" lvl="5" marL="2743200" rtl="0">
              <a:spcBef>
                <a:spcPts val="0"/>
              </a:spcBef>
              <a:spcAft>
                <a:spcPts val="0"/>
              </a:spcAft>
              <a:buSzPts val="1400"/>
              <a:buChar char="■"/>
              <a:defRPr sz="1400">
                <a:solidFill>
                  <a:srgbClr val="0D162E"/>
                </a:solidFill>
                <a:latin typeface="Poppins"/>
                <a:ea typeface="Poppins"/>
                <a:cs typeface="Poppins"/>
                <a:sym typeface="Poppins"/>
              </a:defRPr>
            </a:lvl6pPr>
            <a:lvl7pPr indent="-317500" lvl="6" marL="3200400" rtl="0">
              <a:spcBef>
                <a:spcPts val="0"/>
              </a:spcBef>
              <a:spcAft>
                <a:spcPts val="0"/>
              </a:spcAft>
              <a:buSzPts val="1400"/>
              <a:buChar char="●"/>
              <a:defRPr sz="1400">
                <a:solidFill>
                  <a:srgbClr val="0D162E"/>
                </a:solidFill>
                <a:latin typeface="Poppins"/>
                <a:ea typeface="Poppins"/>
                <a:cs typeface="Poppins"/>
                <a:sym typeface="Poppins"/>
              </a:defRPr>
            </a:lvl7pPr>
            <a:lvl8pPr indent="-317500" lvl="7" marL="3657600" rtl="0">
              <a:spcBef>
                <a:spcPts val="0"/>
              </a:spcBef>
              <a:spcAft>
                <a:spcPts val="0"/>
              </a:spcAft>
              <a:buSzPts val="1400"/>
              <a:buChar char="○"/>
              <a:defRPr sz="1400">
                <a:solidFill>
                  <a:srgbClr val="0D162E"/>
                </a:solidFill>
                <a:latin typeface="Poppins"/>
                <a:ea typeface="Poppins"/>
                <a:cs typeface="Poppins"/>
                <a:sym typeface="Poppins"/>
              </a:defRPr>
            </a:lvl8pPr>
            <a:lvl9pPr indent="-317500" lvl="8" marL="4114800" rtl="0">
              <a:spcBef>
                <a:spcPts val="0"/>
              </a:spcBef>
              <a:spcAft>
                <a:spcPts val="0"/>
              </a:spcAft>
              <a:buSzPts val="1400"/>
              <a:buChar char="■"/>
              <a:defRPr sz="1400">
                <a:solidFill>
                  <a:srgbClr val="0D162E"/>
                </a:solidFill>
                <a:latin typeface="Poppins"/>
                <a:ea typeface="Poppins"/>
                <a:cs typeface="Poppins"/>
                <a:sym typeface="Poppins"/>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2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idnic.net" TargetMode="External"/><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hyperlink" Target="https://attack.mitre.org/" TargetMode="Externa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hyperlink" Target="https://bazaar.abuse.ch/" TargetMode="External"/><Relationship Id="rId4" Type="http://schemas.openxmlformats.org/officeDocument/2006/relationships/hyperlink" Target="https://github.com/ytisf/theZoo" TargetMode="External"/><Relationship Id="rId5" Type="http://schemas.openxmlformats.org/officeDocument/2006/relationships/hyperlink" Target="https://virusshare.com/" TargetMode="External"/><Relationship Id="rId6" Type="http://schemas.openxmlformats.org/officeDocument/2006/relationships/hyperlink" Target="https://vx-underground.org/" TargetMode="External"/><Relationship Id="rId7" Type="http://schemas.openxmlformats.org/officeDocument/2006/relationships/hyperlink" Target="https://github.com/Da2dalus/The-MALWARE-Repo"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1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1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1.xml"/><Relationship Id="rId3" Type="http://schemas.openxmlformats.org/officeDocument/2006/relationships/image" Target="../media/image15.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5.xml"/><Relationship Id="rId3" Type="http://schemas.openxmlformats.org/officeDocument/2006/relationships/image" Target="../media/image19.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7.xml"/><Relationship Id="rId3" Type="http://schemas.openxmlformats.org/officeDocument/2006/relationships/hyperlink" Target="https://www.linkedin.com/in/ismail-hakim/" TargetMode="Externa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8.xml"/><Relationship Id="rId3" Type="http://schemas.openxmlformats.org/officeDocument/2006/relationships/image" Target="../media/image21.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9.xml"/><Relationship Id="rId3" Type="http://schemas.openxmlformats.org/officeDocument/2006/relationships/image" Target="../media/image23.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 name="Shape 27"/>
        <p:cNvGrpSpPr/>
        <p:nvPr/>
      </p:nvGrpSpPr>
      <p:grpSpPr>
        <a:xfrm>
          <a:off x="0" y="0"/>
          <a:ext cx="0" cy="0"/>
          <a:chOff x="0" y="0"/>
          <a:chExt cx="0" cy="0"/>
        </a:xfrm>
      </p:grpSpPr>
      <p:sp>
        <p:nvSpPr>
          <p:cNvPr id="28" name="Google Shape;28;p6"/>
          <p:cNvSpPr txBox="1"/>
          <p:nvPr>
            <p:ph type="title"/>
          </p:nvPr>
        </p:nvSpPr>
        <p:spPr>
          <a:xfrm>
            <a:off x="387900" y="14462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Security Basics Every Network Engineer Should Know</a:t>
            </a:r>
            <a:endParaRPr/>
          </a:p>
        </p:txBody>
      </p:sp>
      <p:sp>
        <p:nvSpPr>
          <p:cNvPr id="29" name="Google Shape;29;p6"/>
          <p:cNvSpPr txBox="1"/>
          <p:nvPr>
            <p:ph idx="1" type="body"/>
          </p:nvPr>
        </p:nvSpPr>
        <p:spPr>
          <a:xfrm>
            <a:off x="387900" y="3225925"/>
            <a:ext cx="5721300" cy="1080900"/>
          </a:xfrm>
          <a:prstGeom prst="rect">
            <a:avLst/>
          </a:prstGeom>
        </p:spPr>
        <p:txBody>
          <a:bodyPr anchorCtr="0" anchor="ctr" bIns="91425" lIns="91425" spcFirstLastPara="1" rIns="91425" wrap="square" tIns="91425">
            <a:noAutofit/>
          </a:bodyPr>
          <a:lstStyle/>
          <a:p>
            <a:pPr indent="0" lvl="0" marL="0" rtl="0" algn="l">
              <a:lnSpc>
                <a:spcPct val="150000"/>
              </a:lnSpc>
              <a:spcBef>
                <a:spcPts val="0"/>
              </a:spcBef>
              <a:spcAft>
                <a:spcPts val="0"/>
              </a:spcAft>
              <a:buNone/>
            </a:pPr>
            <a:r>
              <a:rPr b="1" lang="en-GB"/>
              <a:t>IDNIC/APJII Online Training #4</a:t>
            </a:r>
            <a:endParaRPr b="1"/>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 name="Shape 33"/>
        <p:cNvGrpSpPr/>
        <p:nvPr/>
      </p:nvGrpSpPr>
      <p:grpSpPr>
        <a:xfrm>
          <a:off x="0" y="0"/>
          <a:ext cx="0" cy="0"/>
          <a:chOff x="0" y="0"/>
          <a:chExt cx="0" cy="0"/>
        </a:xfrm>
      </p:grpSpPr>
      <p:pic>
        <p:nvPicPr>
          <p:cNvPr id="34" name="Google Shape;34;p7" title="Untitled 1.png"/>
          <p:cNvPicPr preferRelativeResize="0"/>
          <p:nvPr/>
        </p:nvPicPr>
        <p:blipFill>
          <a:blip r:embed="rId3">
            <a:alphaModFix/>
          </a:blip>
          <a:stretch>
            <a:fillRect/>
          </a:stretch>
        </p:blipFill>
        <p:spPr>
          <a:xfrm>
            <a:off x="2332375" y="1327700"/>
            <a:ext cx="3451750" cy="34517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 name="Shape 38"/>
        <p:cNvGrpSpPr/>
        <p:nvPr/>
      </p:nvGrpSpPr>
      <p:grpSpPr>
        <a:xfrm>
          <a:off x="0" y="0"/>
          <a:ext cx="0" cy="0"/>
          <a:chOff x="0" y="0"/>
          <a:chExt cx="0" cy="0"/>
        </a:xfrm>
      </p:grpSpPr>
      <p:sp>
        <p:nvSpPr>
          <p:cNvPr id="39" name="Google Shape;39;p8"/>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 whoami</a:t>
            </a:r>
            <a:endParaRPr sz="36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sp>
        <p:nvSpPr>
          <p:cNvPr id="44" name="Google Shape;44;p9"/>
          <p:cNvSpPr txBox="1"/>
          <p:nvPr>
            <p:ph type="title"/>
          </p:nvPr>
        </p:nvSpPr>
        <p:spPr>
          <a:xfrm>
            <a:off x="383150" y="652175"/>
            <a:ext cx="8285400" cy="5727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GB"/>
              <a:t>$ whoami</a:t>
            </a:r>
            <a:endParaRPr/>
          </a:p>
        </p:txBody>
      </p:sp>
      <p:sp>
        <p:nvSpPr>
          <p:cNvPr id="45" name="Google Shape;45;p9"/>
          <p:cNvSpPr txBox="1"/>
          <p:nvPr>
            <p:ph idx="1" type="body"/>
          </p:nvPr>
        </p:nvSpPr>
        <p:spPr>
          <a:xfrm>
            <a:off x="3914725" y="1532350"/>
            <a:ext cx="47538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Clr>
                <a:schemeClr val="dk1"/>
              </a:buClr>
              <a:buSzPts val="1100"/>
              <a:buFont typeface="Arial"/>
              <a:buNone/>
            </a:pPr>
            <a:r>
              <a:rPr b="1" lang="en-GB"/>
              <a:t>Ismail Hakim</a:t>
            </a:r>
            <a:r>
              <a:rPr lang="en-GB"/>
              <a:t> </a:t>
            </a:r>
            <a:endParaRPr/>
          </a:p>
          <a:p>
            <a:pPr indent="0" lvl="0" marL="0" rtl="0" algn="l">
              <a:lnSpc>
                <a:spcPct val="150000"/>
              </a:lnSpc>
              <a:spcBef>
                <a:spcPts val="0"/>
              </a:spcBef>
              <a:spcAft>
                <a:spcPts val="0"/>
              </a:spcAft>
              <a:buClr>
                <a:schemeClr val="dk1"/>
              </a:buClr>
              <a:buSzPts val="1100"/>
              <a:buFont typeface="Arial"/>
              <a:buNone/>
            </a:pPr>
            <a:r>
              <a:rPr lang="en-GB"/>
              <a:t>Founder &amp; CEO Cyberkarta</a:t>
            </a:r>
            <a:endParaRPr/>
          </a:p>
          <a:p>
            <a:pPr indent="0" lvl="0" marL="0" rtl="0" algn="l">
              <a:lnSpc>
                <a:spcPct val="150000"/>
              </a:lnSpc>
              <a:spcBef>
                <a:spcPts val="0"/>
              </a:spcBef>
              <a:spcAft>
                <a:spcPts val="0"/>
              </a:spcAft>
              <a:buClr>
                <a:schemeClr val="dk1"/>
              </a:buClr>
              <a:buSzPts val="1100"/>
              <a:buFont typeface="Arial"/>
              <a:buNone/>
            </a:pPr>
            <a:r>
              <a:rPr lang="en-GB"/>
              <a:t>Cybersecurity Researcher</a:t>
            </a:r>
            <a:endParaRPr/>
          </a:p>
          <a:p>
            <a:pPr indent="0" lvl="0" marL="0" rtl="0" algn="l">
              <a:lnSpc>
                <a:spcPct val="150000"/>
              </a:lnSpc>
              <a:spcBef>
                <a:spcPts val="0"/>
              </a:spcBef>
              <a:spcAft>
                <a:spcPts val="0"/>
              </a:spcAft>
              <a:buClr>
                <a:schemeClr val="dk1"/>
              </a:buClr>
              <a:buSzPts val="1100"/>
              <a:buFont typeface="Arial"/>
              <a:buNone/>
            </a:pPr>
            <a:r>
              <a:t/>
            </a:r>
            <a:endParaRPr/>
          </a:p>
          <a:p>
            <a:pPr indent="0" lvl="0" marL="0" rtl="0" algn="l">
              <a:lnSpc>
                <a:spcPct val="150000"/>
              </a:lnSpc>
              <a:spcBef>
                <a:spcPts val="0"/>
              </a:spcBef>
              <a:spcAft>
                <a:spcPts val="0"/>
              </a:spcAft>
              <a:buClr>
                <a:schemeClr val="dk1"/>
              </a:buClr>
              <a:buSzPts val="1100"/>
              <a:buFont typeface="Arial"/>
              <a:buNone/>
            </a:pPr>
            <a:r>
              <a:t/>
            </a:r>
            <a:endParaRPr/>
          </a:p>
          <a:p>
            <a:pPr indent="0" lvl="0" marL="0" rtl="0" algn="l">
              <a:lnSpc>
                <a:spcPct val="150000"/>
              </a:lnSpc>
              <a:spcBef>
                <a:spcPts val="0"/>
              </a:spcBef>
              <a:spcAft>
                <a:spcPts val="0"/>
              </a:spcAft>
              <a:buClr>
                <a:schemeClr val="dk1"/>
              </a:buClr>
              <a:buSzPts val="1100"/>
              <a:buFont typeface="Arial"/>
              <a:buNone/>
            </a:pPr>
            <a:r>
              <a:rPr b="1" lang="en-GB"/>
              <a:t>Pengajar IDNIC</a:t>
            </a:r>
            <a:endParaRPr b="1"/>
          </a:p>
          <a:p>
            <a:pPr indent="0" lvl="0" marL="0" rtl="0" algn="l">
              <a:lnSpc>
                <a:spcPct val="150000"/>
              </a:lnSpc>
              <a:spcBef>
                <a:spcPts val="0"/>
              </a:spcBef>
              <a:spcAft>
                <a:spcPts val="0"/>
              </a:spcAft>
              <a:buClr>
                <a:schemeClr val="dk1"/>
              </a:buClr>
              <a:buSzPts val="1100"/>
              <a:buFont typeface="Arial"/>
              <a:buNone/>
            </a:pPr>
            <a:r>
              <a:rPr lang="en-GB" u="sng">
                <a:solidFill>
                  <a:schemeClr val="hlink"/>
                </a:solidFill>
                <a:hlinkClick r:id="rId3"/>
              </a:rPr>
              <a:t>https://idnic.net</a:t>
            </a:r>
            <a:r>
              <a:rPr lang="en-GB"/>
              <a:t> </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t/>
            </a:r>
            <a:endParaRPr/>
          </a:p>
        </p:txBody>
      </p:sp>
      <p:pic>
        <p:nvPicPr>
          <p:cNvPr id="46" name="Google Shape;46;p9"/>
          <p:cNvPicPr preferRelativeResize="0"/>
          <p:nvPr/>
        </p:nvPicPr>
        <p:blipFill rotWithShape="1">
          <a:blip r:embed="rId4">
            <a:alphaModFix/>
          </a:blip>
          <a:srcRect b="20846" l="0" r="0" t="15325"/>
          <a:stretch/>
        </p:blipFill>
        <p:spPr>
          <a:xfrm>
            <a:off x="572775" y="1532350"/>
            <a:ext cx="2872200" cy="2744400"/>
          </a:xfrm>
          <a:prstGeom prst="ellipse">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 name="Shape 50"/>
        <p:cNvGrpSpPr/>
        <p:nvPr/>
      </p:nvGrpSpPr>
      <p:grpSpPr>
        <a:xfrm>
          <a:off x="0" y="0"/>
          <a:ext cx="0" cy="0"/>
          <a:chOff x="0" y="0"/>
          <a:chExt cx="0" cy="0"/>
        </a:xfrm>
      </p:grpSpPr>
      <p:sp>
        <p:nvSpPr>
          <p:cNvPr id="51" name="Google Shape;51;p10"/>
          <p:cNvSpPr txBox="1"/>
          <p:nvPr>
            <p:ph type="title"/>
          </p:nvPr>
        </p:nvSpPr>
        <p:spPr>
          <a:xfrm>
            <a:off x="429300" y="887000"/>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Disclaimer</a:t>
            </a:r>
            <a:endParaRPr/>
          </a:p>
        </p:txBody>
      </p:sp>
      <p:sp>
        <p:nvSpPr>
          <p:cNvPr id="52" name="Google Shape;52;p10"/>
          <p:cNvSpPr txBox="1"/>
          <p:nvPr>
            <p:ph idx="1" type="body"/>
          </p:nvPr>
        </p:nvSpPr>
        <p:spPr>
          <a:xfrm>
            <a:off x="383100" y="1532350"/>
            <a:ext cx="8285400" cy="3329100"/>
          </a:xfrm>
          <a:prstGeom prst="rect">
            <a:avLst/>
          </a:prstGeom>
        </p:spPr>
        <p:txBody>
          <a:bodyPr anchorCtr="0" anchor="t" bIns="91425" lIns="91425" spcFirstLastPara="1" rIns="91425" wrap="square" tIns="91425">
            <a:noAutofit/>
          </a:bodyPr>
          <a:lstStyle/>
          <a:p>
            <a:pPr indent="0" lvl="0" marL="0" rtl="0" algn="just">
              <a:lnSpc>
                <a:spcPct val="150000"/>
              </a:lnSpc>
              <a:spcBef>
                <a:spcPts val="0"/>
              </a:spcBef>
              <a:spcAft>
                <a:spcPts val="0"/>
              </a:spcAft>
              <a:buNone/>
            </a:pPr>
            <a:r>
              <a:rPr lang="en-GB"/>
              <a:t>Pelatihan ini disusun untuk tujuan edukasi dan peningkatan kemampuan pertahanan siber. Seluruh materi, simulasi, dan contoh serangan yang disampaikan hanya boleh digunakan di lingkungan yang legal dan terkontrol, seperti laboratorium pelatihan, sistem uji coba, atau infrastruktur yang secara eksplisit telah mendapatkan izin dari pemiliknya. Peserta dilarang keras menggunakan teknik, alat, atau pengetahuan yang diperoleh dari pelatihan ini untuk menyerang, mengakses, atau mengubah sistem milik pihak lain tanpa izin. Segala bentuk penyalahgunaan informasi dalam pelatihan ini bukan tanggung jawab penyelenggara, instruktur, maupun </a:t>
            </a:r>
            <a:r>
              <a:rPr lang="en-GB"/>
              <a:t>instansi</a:t>
            </a:r>
            <a:r>
              <a:rPr lang="en-GB"/>
              <a:t> terkait.</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p11"/>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Perkenalan Keamanan Jaringan Komputer</a:t>
            </a:r>
            <a:endParaRPr sz="36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2"/>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Bybit – Pencurian Kripto US$ 1,5 Miliar</a:t>
            </a:r>
            <a:endParaRPr/>
          </a:p>
        </p:txBody>
      </p:sp>
      <p:sp>
        <p:nvSpPr>
          <p:cNvPr id="63" name="Google Shape;63;p12"/>
          <p:cNvSpPr txBox="1"/>
          <p:nvPr>
            <p:ph idx="1" type="body"/>
          </p:nvPr>
        </p:nvSpPr>
        <p:spPr>
          <a:xfrm>
            <a:off x="3675150" y="1814400"/>
            <a:ext cx="49650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GB"/>
              <a:t>Pada awal 2025, Bybit (bursa kripto berbasis Dubai) mengalami peretasan besar yang diperkirakan mencuri sekitar </a:t>
            </a:r>
            <a:r>
              <a:rPr b="1" lang="en-GB"/>
              <a:t>US$ 1,5 miliar</a:t>
            </a:r>
            <a:r>
              <a:rPr lang="en-GB"/>
              <a:t> dalam bentuk Ethereum.</a:t>
            </a:r>
            <a:endParaRPr/>
          </a:p>
          <a:p>
            <a:pPr indent="-317500" lvl="0" marL="457200" rtl="0" algn="l">
              <a:lnSpc>
                <a:spcPct val="150000"/>
              </a:lnSpc>
              <a:spcBef>
                <a:spcPts val="0"/>
              </a:spcBef>
              <a:spcAft>
                <a:spcPts val="0"/>
              </a:spcAft>
              <a:buSzPts val="1400"/>
              <a:buChar char="●"/>
            </a:pPr>
            <a:r>
              <a:rPr lang="en-GB"/>
              <a:t>Pelaku diduga adalah kelompok Lazarus Group, yang memiliki kaitan dengan Korea Utara.</a:t>
            </a:r>
            <a:endParaRPr/>
          </a:p>
        </p:txBody>
      </p:sp>
      <p:pic>
        <p:nvPicPr>
          <p:cNvPr id="64" name="Google Shape;64;p12"/>
          <p:cNvPicPr preferRelativeResize="0"/>
          <p:nvPr/>
        </p:nvPicPr>
        <p:blipFill>
          <a:blip r:embed="rId3">
            <a:alphaModFix/>
          </a:blip>
          <a:stretch>
            <a:fillRect/>
          </a:stretch>
        </p:blipFill>
        <p:spPr>
          <a:xfrm>
            <a:off x="275450" y="1814400"/>
            <a:ext cx="3120775" cy="18724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3"/>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Jaguar Land Rover (JLR) – Serangan ke Rantai Pasok dan Produksi</a:t>
            </a:r>
            <a:endParaRPr/>
          </a:p>
        </p:txBody>
      </p:sp>
      <p:sp>
        <p:nvSpPr>
          <p:cNvPr id="70" name="Google Shape;70;p13"/>
          <p:cNvSpPr txBox="1"/>
          <p:nvPr>
            <p:ph idx="1" type="body"/>
          </p:nvPr>
        </p:nvSpPr>
        <p:spPr>
          <a:xfrm>
            <a:off x="3675150" y="1814400"/>
            <a:ext cx="49650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GB"/>
              <a:t>Akhir Agustus 2025, JLR digempur serangan siber yang memaksa penghentian produksi di pabrik-pabrik utama di UK dan </a:t>
            </a:r>
            <a:r>
              <a:rPr lang="en-GB"/>
              <a:t>mempengaruhi</a:t>
            </a:r>
            <a:r>
              <a:rPr lang="en-GB"/>
              <a:t> sistem rantai pasok.</a:t>
            </a:r>
            <a:endParaRPr/>
          </a:p>
          <a:p>
            <a:pPr indent="-317500" lvl="0" marL="457200" rtl="0" algn="l">
              <a:lnSpc>
                <a:spcPct val="150000"/>
              </a:lnSpc>
              <a:spcBef>
                <a:spcPts val="0"/>
              </a:spcBef>
              <a:spcAft>
                <a:spcPts val="0"/>
              </a:spcAft>
              <a:buSzPts val="1400"/>
              <a:buChar char="●"/>
            </a:pPr>
            <a:r>
              <a:rPr lang="en-GB"/>
              <a:t>Insiden ini menjadikan sorotan penting bagi sektor industri/manufaktur dalam konteks keamanan siber.</a:t>
            </a:r>
            <a:endParaRPr/>
          </a:p>
        </p:txBody>
      </p:sp>
      <p:pic>
        <p:nvPicPr>
          <p:cNvPr id="71" name="Google Shape;71;p13"/>
          <p:cNvPicPr preferRelativeResize="0"/>
          <p:nvPr/>
        </p:nvPicPr>
        <p:blipFill>
          <a:blip r:embed="rId3">
            <a:alphaModFix/>
          </a:blip>
          <a:stretch>
            <a:fillRect/>
          </a:stretch>
        </p:blipFill>
        <p:spPr>
          <a:xfrm>
            <a:off x="446025" y="1814400"/>
            <a:ext cx="3229124" cy="21527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4"/>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CIA Triad</a:t>
            </a:r>
            <a:endParaRPr/>
          </a:p>
        </p:txBody>
      </p:sp>
      <p:pic>
        <p:nvPicPr>
          <p:cNvPr id="77" name="Google Shape;77;p14"/>
          <p:cNvPicPr preferRelativeResize="0"/>
          <p:nvPr/>
        </p:nvPicPr>
        <p:blipFill rotWithShape="1">
          <a:blip r:embed="rId3">
            <a:alphaModFix/>
          </a:blip>
          <a:srcRect b="14937" l="0" r="0" t="0"/>
          <a:stretch/>
        </p:blipFill>
        <p:spPr>
          <a:xfrm>
            <a:off x="416575" y="1814400"/>
            <a:ext cx="3323125" cy="2834075"/>
          </a:xfrm>
          <a:prstGeom prst="rect">
            <a:avLst/>
          </a:prstGeom>
          <a:noFill/>
          <a:ln>
            <a:noFill/>
          </a:ln>
        </p:spPr>
      </p:pic>
      <p:sp>
        <p:nvSpPr>
          <p:cNvPr id="78" name="Google Shape;78;p14"/>
          <p:cNvSpPr txBox="1"/>
          <p:nvPr>
            <p:ph idx="1" type="body"/>
          </p:nvPr>
        </p:nvSpPr>
        <p:spPr>
          <a:xfrm>
            <a:off x="3557650" y="1814400"/>
            <a:ext cx="50826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b="1" lang="en-GB"/>
              <a:t>Confidentiality</a:t>
            </a:r>
            <a:endParaRPr b="1"/>
          </a:p>
          <a:p>
            <a:pPr indent="0" lvl="0" marL="457200" rtl="0" algn="l">
              <a:lnSpc>
                <a:spcPct val="150000"/>
              </a:lnSpc>
              <a:spcBef>
                <a:spcPts val="0"/>
              </a:spcBef>
              <a:spcAft>
                <a:spcPts val="0"/>
              </a:spcAft>
              <a:buNone/>
            </a:pPr>
            <a:r>
              <a:rPr lang="en-GB"/>
              <a:t>Hanya pihak yang berkepentingan yang dapat mengakses data.</a:t>
            </a:r>
            <a:endParaRPr/>
          </a:p>
          <a:p>
            <a:pPr indent="-317500" lvl="0" marL="457200" rtl="0" algn="l">
              <a:lnSpc>
                <a:spcPct val="150000"/>
              </a:lnSpc>
              <a:spcBef>
                <a:spcPts val="0"/>
              </a:spcBef>
              <a:spcAft>
                <a:spcPts val="0"/>
              </a:spcAft>
              <a:buSzPts val="1400"/>
              <a:buChar char="●"/>
            </a:pPr>
            <a:r>
              <a:rPr b="1" lang="en-GB"/>
              <a:t>Integrity</a:t>
            </a:r>
            <a:endParaRPr b="1"/>
          </a:p>
          <a:p>
            <a:pPr indent="0" lvl="0" marL="457200" rtl="0" algn="l">
              <a:lnSpc>
                <a:spcPct val="150000"/>
              </a:lnSpc>
              <a:spcBef>
                <a:spcPts val="0"/>
              </a:spcBef>
              <a:spcAft>
                <a:spcPts val="0"/>
              </a:spcAft>
              <a:buNone/>
            </a:pPr>
            <a:r>
              <a:rPr lang="en-GB"/>
              <a:t>Hanya pihak yang berkepentingan yang dapat melakukan perubahan data.</a:t>
            </a:r>
            <a:endParaRPr/>
          </a:p>
          <a:p>
            <a:pPr indent="-317500" lvl="0" marL="457200" rtl="0" algn="l">
              <a:lnSpc>
                <a:spcPct val="150000"/>
              </a:lnSpc>
              <a:spcBef>
                <a:spcPts val="0"/>
              </a:spcBef>
              <a:spcAft>
                <a:spcPts val="0"/>
              </a:spcAft>
              <a:buSzPts val="1400"/>
              <a:buChar char="●"/>
            </a:pPr>
            <a:r>
              <a:rPr b="1" lang="en-GB"/>
              <a:t>Availability</a:t>
            </a:r>
            <a:endParaRPr b="1"/>
          </a:p>
          <a:p>
            <a:pPr indent="0" lvl="0" marL="457200" rtl="0" algn="l">
              <a:lnSpc>
                <a:spcPct val="150000"/>
              </a:lnSpc>
              <a:spcBef>
                <a:spcPts val="0"/>
              </a:spcBef>
              <a:spcAft>
                <a:spcPts val="0"/>
              </a:spcAft>
              <a:buNone/>
            </a:pPr>
            <a:r>
              <a:rPr lang="en-GB"/>
              <a:t>Pihak yang berkepentingan dapat mengakses data/layanan.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5"/>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Peran Network Engineer dalam Keamanan Informasi Perusahaan</a:t>
            </a:r>
            <a:endParaRPr/>
          </a:p>
        </p:txBody>
      </p:sp>
      <p:sp>
        <p:nvSpPr>
          <p:cNvPr id="84" name="Google Shape;84;p15"/>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GB"/>
              <a:t>Network Engineer memiliki peran krusial dalam menjaga kerahasiaan, integritas, dan ketersediaan (CIA Triad) dari sistem informasi organisasi.</a:t>
            </a:r>
            <a:endParaRPr/>
          </a:p>
          <a:p>
            <a:pPr indent="-317500" lvl="0" marL="457200" rtl="0" algn="l">
              <a:lnSpc>
                <a:spcPct val="150000"/>
              </a:lnSpc>
              <a:spcBef>
                <a:spcPts val="0"/>
              </a:spcBef>
              <a:spcAft>
                <a:spcPts val="0"/>
              </a:spcAft>
              <a:buSzPts val="1400"/>
              <a:buChar char="●"/>
            </a:pPr>
            <a:r>
              <a:rPr b="1" lang="en-GB"/>
              <a:t>Mendesain jaringan yang aman</a:t>
            </a:r>
            <a:r>
              <a:rPr lang="en-GB"/>
              <a:t> dengan  menerapkan segmentasi jaringan, VLAN, dan prinsip least privilege.</a:t>
            </a:r>
            <a:endParaRPr/>
          </a:p>
          <a:p>
            <a:pPr indent="-317500" lvl="0" marL="457200" rtl="0" algn="l">
              <a:lnSpc>
                <a:spcPct val="150000"/>
              </a:lnSpc>
              <a:spcBef>
                <a:spcPts val="0"/>
              </a:spcBef>
              <a:spcAft>
                <a:spcPts val="0"/>
              </a:spcAft>
              <a:buSzPts val="1400"/>
              <a:buChar char="●"/>
            </a:pPr>
            <a:r>
              <a:rPr b="1" lang="en-GB"/>
              <a:t>Memonitor lalu lintas </a:t>
            </a:r>
            <a:r>
              <a:rPr lang="en-GB"/>
              <a:t>jaringan dengan menggunakan IDS/IPS, NetFlow, atau SIEM untuk mendeteksi anomali.</a:t>
            </a:r>
            <a:endParaRPr/>
          </a:p>
          <a:p>
            <a:pPr indent="-317500" lvl="0" marL="457200" rtl="0" algn="l">
              <a:lnSpc>
                <a:spcPct val="150000"/>
              </a:lnSpc>
              <a:spcBef>
                <a:spcPts val="0"/>
              </a:spcBef>
              <a:spcAft>
                <a:spcPts val="0"/>
              </a:spcAft>
              <a:buSzPts val="1400"/>
              <a:buChar char="●"/>
            </a:pPr>
            <a:r>
              <a:rPr b="1" lang="en-GB"/>
              <a:t>Mengelola kontrol akses </a:t>
            </a:r>
            <a:r>
              <a:rPr lang="en-GB"/>
              <a:t>dengan memastikan konfigurasi firewall, VPN, dan ACL berjalan sesuai kebijakan keamanan.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6"/>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Ancaman &amp; Risiko dalam Infrastruktur Jaringan</a:t>
            </a:r>
            <a:endParaRPr sz="36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7"/>
          <p:cNvSpPr txBox="1"/>
          <p:nvPr>
            <p:ph type="title"/>
          </p:nvPr>
        </p:nvSpPr>
        <p:spPr>
          <a:xfrm>
            <a:off x="383150" y="88077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Taktik, Teknik, &amp; Prosedur Serangan Siber</a:t>
            </a:r>
            <a:endParaRPr/>
          </a:p>
        </p:txBody>
      </p:sp>
      <p:sp>
        <p:nvSpPr>
          <p:cNvPr id="95" name="Google Shape;95;p17"/>
          <p:cNvSpPr txBox="1"/>
          <p:nvPr>
            <p:ph idx="1" type="body"/>
          </p:nvPr>
        </p:nvSpPr>
        <p:spPr>
          <a:xfrm>
            <a:off x="383150" y="4597900"/>
            <a:ext cx="8285400" cy="492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GB" u="sng">
                <a:solidFill>
                  <a:schemeClr val="hlink"/>
                </a:solidFill>
                <a:hlinkClick r:id="rId3"/>
              </a:rPr>
              <a:t>https://attack.mitre.org/</a:t>
            </a:r>
            <a:r>
              <a:rPr lang="en-GB"/>
              <a:t> </a:t>
            </a:r>
            <a:endParaRPr/>
          </a:p>
        </p:txBody>
      </p:sp>
      <p:pic>
        <p:nvPicPr>
          <p:cNvPr id="96" name="Google Shape;96;p17"/>
          <p:cNvPicPr preferRelativeResize="0"/>
          <p:nvPr/>
        </p:nvPicPr>
        <p:blipFill>
          <a:blip r:embed="rId4">
            <a:alphaModFix/>
          </a:blip>
          <a:stretch>
            <a:fillRect/>
          </a:stretch>
        </p:blipFill>
        <p:spPr>
          <a:xfrm>
            <a:off x="1753161" y="1543600"/>
            <a:ext cx="5545390" cy="30543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8"/>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Malware</a:t>
            </a:r>
            <a:endParaRPr/>
          </a:p>
        </p:txBody>
      </p:sp>
      <p:sp>
        <p:nvSpPr>
          <p:cNvPr id="102" name="Google Shape;102;p18"/>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GB"/>
              <a:t>Malware (Malicious Software)</a:t>
            </a:r>
            <a:r>
              <a:rPr lang="en-GB"/>
              <a:t> adalah perangkat lunak berbahaya yang dirancang untuk merusak, mencuri, atau mengambil alih sistem komputer tanpa izin pengguna.</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19"/>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Jenis-Jenis Malware</a:t>
            </a:r>
            <a:endParaRPr/>
          </a:p>
        </p:txBody>
      </p:sp>
      <p:sp>
        <p:nvSpPr>
          <p:cNvPr id="108" name="Google Shape;108;p19"/>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b="1" lang="en-GB"/>
              <a:t>Virus, </a:t>
            </a:r>
            <a:r>
              <a:rPr lang="en-GB"/>
              <a:t>menyebar dengan menempel pada file atau program lain.</a:t>
            </a:r>
            <a:endParaRPr/>
          </a:p>
          <a:p>
            <a:pPr indent="-317500" lvl="0" marL="457200" rtl="0" algn="l">
              <a:lnSpc>
                <a:spcPct val="150000"/>
              </a:lnSpc>
              <a:spcBef>
                <a:spcPts val="0"/>
              </a:spcBef>
              <a:spcAft>
                <a:spcPts val="0"/>
              </a:spcAft>
              <a:buSzPts val="1400"/>
              <a:buChar char="●"/>
            </a:pPr>
            <a:r>
              <a:rPr b="1" lang="en-GB"/>
              <a:t>Worm, </a:t>
            </a:r>
            <a:r>
              <a:rPr lang="en-GB"/>
              <a:t>menyebar otomatis melalui jaringan tanpa campur tangan pengguna.</a:t>
            </a:r>
            <a:endParaRPr/>
          </a:p>
          <a:p>
            <a:pPr indent="-317500" lvl="0" marL="457200" rtl="0" algn="l">
              <a:lnSpc>
                <a:spcPct val="150000"/>
              </a:lnSpc>
              <a:spcBef>
                <a:spcPts val="0"/>
              </a:spcBef>
              <a:spcAft>
                <a:spcPts val="0"/>
              </a:spcAft>
              <a:buSzPts val="1400"/>
              <a:buChar char="●"/>
            </a:pPr>
            <a:r>
              <a:rPr b="1" lang="en-GB"/>
              <a:t>Trojan, </a:t>
            </a:r>
            <a:r>
              <a:rPr lang="en-GB"/>
              <a:t>menyamar sebagai program sah untuk mencuri data atau akses.</a:t>
            </a:r>
            <a:endParaRPr/>
          </a:p>
          <a:p>
            <a:pPr indent="-317500" lvl="0" marL="457200" rtl="0" algn="l">
              <a:lnSpc>
                <a:spcPct val="150000"/>
              </a:lnSpc>
              <a:spcBef>
                <a:spcPts val="0"/>
              </a:spcBef>
              <a:spcAft>
                <a:spcPts val="0"/>
              </a:spcAft>
              <a:buSzPts val="1400"/>
              <a:buChar char="●"/>
            </a:pPr>
            <a:r>
              <a:rPr b="1" lang="en-GB"/>
              <a:t>Spyware, </a:t>
            </a:r>
            <a:r>
              <a:rPr lang="en-GB"/>
              <a:t>memantau aktivitas pengguna dan mencuri informasi pribadi.</a:t>
            </a:r>
            <a:endParaRPr/>
          </a:p>
          <a:p>
            <a:pPr indent="-317500" lvl="0" marL="457200" rtl="0" algn="l">
              <a:lnSpc>
                <a:spcPct val="150000"/>
              </a:lnSpc>
              <a:spcBef>
                <a:spcPts val="0"/>
              </a:spcBef>
              <a:spcAft>
                <a:spcPts val="0"/>
              </a:spcAft>
              <a:buSzPts val="1400"/>
              <a:buChar char="●"/>
            </a:pPr>
            <a:r>
              <a:rPr b="1" lang="en-GB"/>
              <a:t>Ransomware, </a:t>
            </a:r>
            <a:r>
              <a:rPr lang="en-GB"/>
              <a:t>mengenkripsi data korban dan meminta tebusan untuk memulihkannya.</a:t>
            </a:r>
            <a:endParaRPr/>
          </a:p>
          <a:p>
            <a:pPr indent="-317500" lvl="0" marL="457200" rtl="0" algn="l">
              <a:lnSpc>
                <a:spcPct val="150000"/>
              </a:lnSpc>
              <a:spcBef>
                <a:spcPts val="0"/>
              </a:spcBef>
              <a:spcAft>
                <a:spcPts val="0"/>
              </a:spcAft>
              <a:buSzPts val="1400"/>
              <a:buChar char="●"/>
            </a:pPr>
            <a:r>
              <a:rPr b="1" lang="en-GB"/>
              <a:t>Rootkit, </a:t>
            </a:r>
            <a:r>
              <a:rPr lang="en-GB"/>
              <a:t>menyembunyikan keberadaan malware lain di sistem.</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0"/>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Butuh Contoh Malware?</a:t>
            </a:r>
            <a:endParaRPr/>
          </a:p>
        </p:txBody>
      </p:sp>
      <p:sp>
        <p:nvSpPr>
          <p:cNvPr id="114" name="Google Shape;114;p20"/>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GB"/>
              <a:t>Malware bazaar - </a:t>
            </a:r>
            <a:r>
              <a:rPr lang="en-GB" u="sng">
                <a:solidFill>
                  <a:schemeClr val="hlink"/>
                </a:solidFill>
                <a:hlinkClick r:id="rId3"/>
              </a:rPr>
              <a:t>https://bazaar.abuse.ch/</a:t>
            </a:r>
            <a:r>
              <a:rPr lang="en-GB"/>
              <a:t> </a:t>
            </a:r>
            <a:endParaRPr/>
          </a:p>
          <a:p>
            <a:pPr indent="-317500" lvl="0" marL="457200" rtl="0" algn="l">
              <a:lnSpc>
                <a:spcPct val="150000"/>
              </a:lnSpc>
              <a:spcBef>
                <a:spcPts val="0"/>
              </a:spcBef>
              <a:spcAft>
                <a:spcPts val="0"/>
              </a:spcAft>
              <a:buSzPts val="1400"/>
              <a:buChar char="●"/>
            </a:pPr>
            <a:r>
              <a:rPr lang="en-GB"/>
              <a:t>TheZoo - </a:t>
            </a:r>
            <a:r>
              <a:rPr lang="en-GB" u="sng">
                <a:solidFill>
                  <a:schemeClr val="hlink"/>
                </a:solidFill>
                <a:hlinkClick r:id="rId4"/>
              </a:rPr>
              <a:t>https://github.com/ytisf/theZoo</a:t>
            </a:r>
            <a:r>
              <a:rPr lang="en-GB"/>
              <a:t> </a:t>
            </a:r>
            <a:endParaRPr/>
          </a:p>
          <a:p>
            <a:pPr indent="-317500" lvl="0" marL="457200" rtl="0" algn="l">
              <a:lnSpc>
                <a:spcPct val="150000"/>
              </a:lnSpc>
              <a:spcBef>
                <a:spcPts val="0"/>
              </a:spcBef>
              <a:spcAft>
                <a:spcPts val="0"/>
              </a:spcAft>
              <a:buSzPts val="1400"/>
              <a:buChar char="●"/>
            </a:pPr>
            <a:r>
              <a:rPr lang="en-GB"/>
              <a:t>VirusShare - </a:t>
            </a:r>
            <a:r>
              <a:rPr lang="en-GB" u="sng">
                <a:solidFill>
                  <a:schemeClr val="hlink"/>
                </a:solidFill>
                <a:hlinkClick r:id="rId5"/>
              </a:rPr>
              <a:t>https://virusshare.com/</a:t>
            </a:r>
            <a:r>
              <a:rPr lang="en-GB"/>
              <a:t> </a:t>
            </a:r>
            <a:endParaRPr/>
          </a:p>
          <a:p>
            <a:pPr indent="-317500" lvl="0" marL="457200" rtl="0" algn="l">
              <a:lnSpc>
                <a:spcPct val="150000"/>
              </a:lnSpc>
              <a:spcBef>
                <a:spcPts val="0"/>
              </a:spcBef>
              <a:spcAft>
                <a:spcPts val="0"/>
              </a:spcAft>
              <a:buSzPts val="1400"/>
              <a:buChar char="●"/>
            </a:pPr>
            <a:r>
              <a:rPr lang="en-GB"/>
              <a:t>xx underground - </a:t>
            </a:r>
            <a:r>
              <a:rPr lang="en-GB" u="sng">
                <a:solidFill>
                  <a:schemeClr val="hlink"/>
                </a:solidFill>
                <a:hlinkClick r:id="rId6"/>
              </a:rPr>
              <a:t>https://vx-underground.org/</a:t>
            </a:r>
            <a:r>
              <a:rPr lang="en-GB"/>
              <a:t>  (termasuk hasil analisis)</a:t>
            </a:r>
            <a:endParaRPr/>
          </a:p>
          <a:p>
            <a:pPr indent="-317500" lvl="0" marL="457200" rtl="0" algn="l">
              <a:lnSpc>
                <a:spcPct val="150000"/>
              </a:lnSpc>
              <a:spcBef>
                <a:spcPts val="0"/>
              </a:spcBef>
              <a:spcAft>
                <a:spcPts val="0"/>
              </a:spcAft>
              <a:buSzPts val="1400"/>
              <a:buChar char="●"/>
            </a:pPr>
            <a:r>
              <a:rPr lang="en-GB"/>
              <a:t>The-MALWARE-Repo - </a:t>
            </a:r>
            <a:r>
              <a:rPr lang="en-GB" u="sng">
                <a:solidFill>
                  <a:schemeClr val="hlink"/>
                </a:solidFill>
                <a:hlinkClick r:id="rId7"/>
              </a:rPr>
              <a:t>https://github.com/Da2dalus/The-MALWARE-Repo</a:t>
            </a:r>
            <a:r>
              <a:rPr lang="en-GB"/>
              <a:t>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1"/>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Denial of Service (DoS)</a:t>
            </a:r>
            <a:endParaRPr/>
          </a:p>
        </p:txBody>
      </p:sp>
      <p:pic>
        <p:nvPicPr>
          <p:cNvPr id="120" name="Google Shape;120;p21"/>
          <p:cNvPicPr preferRelativeResize="0"/>
          <p:nvPr/>
        </p:nvPicPr>
        <p:blipFill rotWithShape="1">
          <a:blip r:embed="rId3">
            <a:alphaModFix/>
          </a:blip>
          <a:srcRect b="14668" l="0" r="0" t="0"/>
          <a:stretch/>
        </p:blipFill>
        <p:spPr>
          <a:xfrm>
            <a:off x="1642225" y="1674000"/>
            <a:ext cx="5710451" cy="28431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22"/>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Botnet &amp; Distributed Denial of Service (DDoS)</a:t>
            </a:r>
            <a:endParaRPr/>
          </a:p>
        </p:txBody>
      </p:sp>
      <p:pic>
        <p:nvPicPr>
          <p:cNvPr id="126" name="Google Shape;126;p22"/>
          <p:cNvPicPr preferRelativeResize="0"/>
          <p:nvPr/>
        </p:nvPicPr>
        <p:blipFill>
          <a:blip r:embed="rId3">
            <a:alphaModFix/>
          </a:blip>
          <a:stretch>
            <a:fillRect/>
          </a:stretch>
        </p:blipFill>
        <p:spPr>
          <a:xfrm>
            <a:off x="152400" y="1659325"/>
            <a:ext cx="8839201" cy="30599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23"/>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Man-In-The-Middle (MITM)</a:t>
            </a:r>
            <a:endParaRPr/>
          </a:p>
        </p:txBody>
      </p:sp>
      <p:pic>
        <p:nvPicPr>
          <p:cNvPr id="132" name="Google Shape;132;p23"/>
          <p:cNvPicPr preferRelativeResize="0"/>
          <p:nvPr/>
        </p:nvPicPr>
        <p:blipFill>
          <a:blip r:embed="rId3">
            <a:alphaModFix/>
          </a:blip>
          <a:stretch>
            <a:fillRect/>
          </a:stretch>
        </p:blipFill>
        <p:spPr>
          <a:xfrm>
            <a:off x="1487225" y="1615275"/>
            <a:ext cx="6020456" cy="33317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24"/>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BGP/Route Hijacking</a:t>
            </a:r>
            <a:endParaRPr/>
          </a:p>
        </p:txBody>
      </p:sp>
      <p:pic>
        <p:nvPicPr>
          <p:cNvPr id="138" name="Google Shape;138;p24"/>
          <p:cNvPicPr preferRelativeResize="0"/>
          <p:nvPr/>
        </p:nvPicPr>
        <p:blipFill>
          <a:blip r:embed="rId3">
            <a:alphaModFix/>
          </a:blip>
          <a:stretch>
            <a:fillRect/>
          </a:stretch>
        </p:blipFill>
        <p:spPr>
          <a:xfrm>
            <a:off x="1957713" y="1506925"/>
            <a:ext cx="5079476" cy="3331774"/>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25"/>
          <p:cNvSpPr txBox="1"/>
          <p:nvPr>
            <p:ph type="title"/>
          </p:nvPr>
        </p:nvSpPr>
        <p:spPr>
          <a:xfrm>
            <a:off x="354750" y="1110350"/>
            <a:ext cx="8285400" cy="11319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Social Engineering</a:t>
            </a:r>
            <a:endParaRPr/>
          </a:p>
          <a:p>
            <a:pPr indent="0" lvl="0" marL="0" rtl="0" algn="l">
              <a:spcBef>
                <a:spcPts val="0"/>
              </a:spcBef>
              <a:spcAft>
                <a:spcPts val="0"/>
              </a:spcAft>
              <a:buNone/>
            </a:pPr>
            <a:r>
              <a:t/>
            </a:r>
            <a:endParaRPr/>
          </a:p>
          <a:p>
            <a:pPr indent="0" lvl="0" marL="0" rtl="0" algn="l">
              <a:spcBef>
                <a:spcPts val="0"/>
              </a:spcBef>
              <a:spcAft>
                <a:spcPts val="0"/>
              </a:spcAft>
              <a:buNone/>
            </a:pPr>
            <a:r>
              <a:rPr lang="en-GB"/>
              <a:t>Pajak APK</a:t>
            </a:r>
            <a:endParaRPr/>
          </a:p>
        </p:txBody>
      </p:sp>
      <p:pic>
        <p:nvPicPr>
          <p:cNvPr id="144" name="Google Shape;144;p25"/>
          <p:cNvPicPr preferRelativeResize="0"/>
          <p:nvPr/>
        </p:nvPicPr>
        <p:blipFill rotWithShape="1">
          <a:blip r:embed="rId3">
            <a:alphaModFix/>
          </a:blip>
          <a:srcRect b="7325" l="0" r="0" t="21621"/>
          <a:stretch/>
        </p:blipFill>
        <p:spPr>
          <a:xfrm>
            <a:off x="4646325" y="745025"/>
            <a:ext cx="2800825" cy="4308398"/>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6"/>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Fundamental</a:t>
            </a:r>
            <a:r>
              <a:rPr lang="en-GB" sz="3600"/>
              <a:t> Network Security Tools &amp; Concepts</a:t>
            </a:r>
            <a:endParaRPr sz="36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27"/>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Firewall</a:t>
            </a:r>
            <a:endParaRPr/>
          </a:p>
        </p:txBody>
      </p:sp>
      <p:sp>
        <p:nvSpPr>
          <p:cNvPr id="155" name="Google Shape;155;p27"/>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GB"/>
              <a:t>Firewall </a:t>
            </a:r>
            <a:r>
              <a:rPr lang="en-GB"/>
              <a:t>adalah sistem keamanan jaringan yang berfungsi untuk menyaring dan mengontrol lalu lintas data yang masuk dan keluar dari suatu jaringan komputer berdasarkan aturan tertentu.</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lang="en-GB"/>
              <a:t>Tujuannya adalah untuk melindungi jaringan internal dari akses tidak sah, serangan, atau ancaman dari luar.</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8"/>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Firewall Diagram</a:t>
            </a:r>
            <a:endParaRPr/>
          </a:p>
        </p:txBody>
      </p:sp>
      <p:pic>
        <p:nvPicPr>
          <p:cNvPr id="161" name="Google Shape;161;p28" title="Firewall-Architecture.png"/>
          <p:cNvPicPr preferRelativeResize="0"/>
          <p:nvPr/>
        </p:nvPicPr>
        <p:blipFill rotWithShape="1">
          <a:blip r:embed="rId3">
            <a:alphaModFix/>
          </a:blip>
          <a:srcRect b="8054" l="0" r="0" t="0"/>
          <a:stretch/>
        </p:blipFill>
        <p:spPr>
          <a:xfrm>
            <a:off x="2029777" y="1506925"/>
            <a:ext cx="5084450" cy="3550376"/>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9"/>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Intrusion Detection System (IDS)</a:t>
            </a:r>
            <a:endParaRPr/>
          </a:p>
        </p:txBody>
      </p:sp>
      <p:sp>
        <p:nvSpPr>
          <p:cNvPr id="167" name="Google Shape;167;p29"/>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GB"/>
              <a:t>IDS bertugas mendeteksi dan memberikan peringatan jika ada aktivitas mencurigakan di jaringan atau host.</a:t>
            </a:r>
            <a:endParaRPr/>
          </a:p>
          <a:p>
            <a:pPr indent="0" lvl="0" marL="0" rtl="0" algn="l">
              <a:lnSpc>
                <a:spcPct val="150000"/>
              </a:lnSpc>
              <a:spcBef>
                <a:spcPts val="0"/>
              </a:spcBef>
              <a:spcAft>
                <a:spcPts val="0"/>
              </a:spcAft>
              <a:buNone/>
            </a:pPr>
            <a:r>
              <a:rPr b="1" lang="en-GB"/>
              <a:t>IDS bersifat pasif</a:t>
            </a:r>
            <a:r>
              <a:rPr lang="en-GB"/>
              <a:t>,  tidak menghentikan serangan, hanya memberi tahu administrator.</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30"/>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Intrusion Prevention System (IPS)</a:t>
            </a:r>
            <a:endParaRPr/>
          </a:p>
        </p:txBody>
      </p:sp>
      <p:sp>
        <p:nvSpPr>
          <p:cNvPr id="173" name="Google Shape;173;p30"/>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GB"/>
              <a:t>IPS bekerja seperti IDS tetapi dengan kemampuan mencegah serangan secara otomatis.</a:t>
            </a:r>
            <a:endParaRPr/>
          </a:p>
          <a:p>
            <a:pPr indent="0" lvl="0" marL="0" rtl="0" algn="l">
              <a:lnSpc>
                <a:spcPct val="150000"/>
              </a:lnSpc>
              <a:spcBef>
                <a:spcPts val="0"/>
              </a:spcBef>
              <a:spcAft>
                <a:spcPts val="0"/>
              </a:spcAft>
              <a:buNone/>
            </a:pPr>
            <a:r>
              <a:rPr b="1" lang="en-GB"/>
              <a:t>IPS bersifat aktif</a:t>
            </a:r>
            <a:r>
              <a:rPr lang="en-GB"/>
              <a:t>, dapat memblokir trafik berbahaya sebelum mencapai target.</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31"/>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Arsitektur IDS vs IPS</a:t>
            </a:r>
            <a:endParaRPr/>
          </a:p>
        </p:txBody>
      </p:sp>
      <p:pic>
        <p:nvPicPr>
          <p:cNvPr id="179" name="Google Shape;179;p31" title="IDS vs IPS.png"/>
          <p:cNvPicPr preferRelativeResize="0"/>
          <p:nvPr/>
        </p:nvPicPr>
        <p:blipFill rotWithShape="1">
          <a:blip r:embed="rId3">
            <a:alphaModFix/>
          </a:blip>
          <a:srcRect b="13344" l="0" r="0" t="0"/>
          <a:stretch/>
        </p:blipFill>
        <p:spPr>
          <a:xfrm>
            <a:off x="1708700" y="1506925"/>
            <a:ext cx="5577501" cy="346520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32"/>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Virtual Private Network (VPN)</a:t>
            </a:r>
            <a:endParaRPr/>
          </a:p>
        </p:txBody>
      </p:sp>
      <p:sp>
        <p:nvSpPr>
          <p:cNvPr id="185" name="Google Shape;185;p32"/>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GB"/>
              <a:t>VPN (Virtual Private Network) adalah teknologi yang memungkinkan untuk membuat koneksi aman dan terenkripsi antara perangkat dan jaringan lain melalui internet.</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lang="en-GB"/>
              <a:t>Dengan VPN, data yang dikirimkan dan diterima melewati  “terowongan” virtual yang terenkripsi.</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33"/>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Arsitektur VPN</a:t>
            </a:r>
            <a:endParaRPr/>
          </a:p>
        </p:txBody>
      </p:sp>
      <p:pic>
        <p:nvPicPr>
          <p:cNvPr id="191" name="Google Shape;191;p33"/>
          <p:cNvPicPr preferRelativeResize="0"/>
          <p:nvPr/>
        </p:nvPicPr>
        <p:blipFill>
          <a:blip r:embed="rId3">
            <a:alphaModFix/>
          </a:blip>
          <a:stretch>
            <a:fillRect/>
          </a:stretch>
        </p:blipFill>
        <p:spPr>
          <a:xfrm>
            <a:off x="1927438" y="1580325"/>
            <a:ext cx="5140035" cy="363657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34"/>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Access Control List (ACL)</a:t>
            </a:r>
            <a:endParaRPr/>
          </a:p>
        </p:txBody>
      </p:sp>
      <p:pic>
        <p:nvPicPr>
          <p:cNvPr id="197" name="Google Shape;197;p34"/>
          <p:cNvPicPr preferRelativeResize="0"/>
          <p:nvPr/>
        </p:nvPicPr>
        <p:blipFill>
          <a:blip r:embed="rId3">
            <a:alphaModFix/>
          </a:blip>
          <a:stretch>
            <a:fillRect/>
          </a:stretch>
        </p:blipFill>
        <p:spPr>
          <a:xfrm>
            <a:off x="1644988" y="1659325"/>
            <a:ext cx="5704937" cy="34841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35"/>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Prinsip Zero Trust</a:t>
            </a:r>
            <a:endParaRPr/>
          </a:p>
        </p:txBody>
      </p:sp>
      <p:sp>
        <p:nvSpPr>
          <p:cNvPr id="203" name="Google Shape;203;p35"/>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GB"/>
              <a:t>Zero Trust, always verify</a:t>
            </a:r>
            <a:r>
              <a:rPr lang="en-GB"/>
              <a:t>. Tidak ada pengguna atau perangkat yang otomatis dianggap aman — semuanya harus diverifikasi setiap kali ingin mengakses data, aplikasi, atau sistem, baik dari dalam maupun luar jaringan. Prinsip utama dari Zero Trust adalah</a:t>
            </a:r>
            <a:endParaRPr/>
          </a:p>
          <a:p>
            <a:pPr indent="-317500" lvl="0" marL="457200" rtl="0" algn="l">
              <a:lnSpc>
                <a:spcPct val="150000"/>
              </a:lnSpc>
              <a:spcBef>
                <a:spcPts val="0"/>
              </a:spcBef>
              <a:spcAft>
                <a:spcPts val="0"/>
              </a:spcAft>
              <a:buSzPts val="1400"/>
              <a:buAutoNum type="arabicPeriod"/>
            </a:pPr>
            <a:r>
              <a:rPr b="1" lang="en-GB"/>
              <a:t>Selalu verifikasi identitas</a:t>
            </a:r>
            <a:r>
              <a:rPr lang="en-GB"/>
              <a:t> (proses autentikasi dan autorisasi).</a:t>
            </a:r>
            <a:endParaRPr/>
          </a:p>
          <a:p>
            <a:pPr indent="-317500" lvl="0" marL="457200" rtl="0" algn="l">
              <a:lnSpc>
                <a:spcPct val="150000"/>
              </a:lnSpc>
              <a:spcBef>
                <a:spcPts val="0"/>
              </a:spcBef>
              <a:spcAft>
                <a:spcPts val="0"/>
              </a:spcAft>
              <a:buSzPts val="1400"/>
              <a:buAutoNum type="arabicPeriod"/>
            </a:pPr>
            <a:r>
              <a:rPr b="1" lang="en-GB"/>
              <a:t>Least privilege access</a:t>
            </a:r>
            <a:r>
              <a:rPr lang="en-GB"/>
              <a:t> (pengguna hanya diberi akses sesuai kebutuhan pekerjaannya).</a:t>
            </a:r>
            <a:endParaRPr/>
          </a:p>
          <a:p>
            <a:pPr indent="-317500" lvl="0" marL="457200" rtl="0" algn="l">
              <a:lnSpc>
                <a:spcPct val="150000"/>
              </a:lnSpc>
              <a:spcBef>
                <a:spcPts val="0"/>
              </a:spcBef>
              <a:spcAft>
                <a:spcPts val="0"/>
              </a:spcAft>
              <a:buSzPts val="1400"/>
              <a:buAutoNum type="arabicPeriod"/>
            </a:pPr>
            <a:r>
              <a:rPr b="1" lang="en-GB"/>
              <a:t>Assume breach </a:t>
            </a:r>
            <a:r>
              <a:rPr lang="en-GB"/>
              <a:t>(Aktivitas yang terpantau, ancaman dapat berasal dari dalam ataupun luar).</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36"/>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Best Practices in Network Security Configuration</a:t>
            </a:r>
            <a:endParaRPr sz="36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37"/>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Manajemen Akses</a:t>
            </a:r>
            <a:endParaRPr/>
          </a:p>
        </p:txBody>
      </p:sp>
      <p:sp>
        <p:nvSpPr>
          <p:cNvPr id="214" name="Google Shape;214;p37"/>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Clr>
                <a:schemeClr val="dk1"/>
              </a:buClr>
              <a:buSzPts val="1100"/>
              <a:buFont typeface="Arial"/>
              <a:buNone/>
            </a:pPr>
            <a:r>
              <a:rPr lang="en-GB"/>
              <a:t>Proses untuk memastikan bahwa hanya pengguna yang berwenang yang dapat mengakses sumber daya tertentu pada waktu dan cara yang tepat.</a:t>
            </a:r>
            <a:br>
              <a:rPr lang="en-GB"/>
            </a:br>
            <a:endParaRPr/>
          </a:p>
          <a:p>
            <a:pPr indent="0" lvl="0" marL="0" rtl="0" algn="l">
              <a:lnSpc>
                <a:spcPct val="150000"/>
              </a:lnSpc>
              <a:spcBef>
                <a:spcPts val="0"/>
              </a:spcBef>
              <a:spcAft>
                <a:spcPts val="0"/>
              </a:spcAft>
              <a:buNone/>
            </a:pPr>
            <a:r>
              <a:rPr lang="en-GB"/>
              <a:t>Aktivitas kunci:</a:t>
            </a:r>
            <a:endParaRPr/>
          </a:p>
          <a:p>
            <a:pPr indent="-317500" lvl="0" marL="457200" rtl="0" algn="l">
              <a:lnSpc>
                <a:spcPct val="150000"/>
              </a:lnSpc>
              <a:spcBef>
                <a:spcPts val="0"/>
              </a:spcBef>
              <a:spcAft>
                <a:spcPts val="0"/>
              </a:spcAft>
              <a:buSzPts val="1400"/>
              <a:buAutoNum type="arabicPeriod"/>
            </a:pPr>
            <a:r>
              <a:rPr lang="en-GB"/>
              <a:t>Menjaga Confidentiality, Integrity, Availability (CIA)</a:t>
            </a:r>
            <a:endParaRPr/>
          </a:p>
          <a:p>
            <a:pPr indent="-317500" lvl="0" marL="457200" rtl="0" algn="l">
              <a:lnSpc>
                <a:spcPct val="150000"/>
              </a:lnSpc>
              <a:spcBef>
                <a:spcPts val="0"/>
              </a:spcBef>
              <a:spcAft>
                <a:spcPts val="0"/>
              </a:spcAft>
              <a:buSzPts val="1400"/>
              <a:buAutoNum type="arabicPeriod"/>
            </a:pPr>
            <a:r>
              <a:rPr lang="en-GB"/>
              <a:t>Mencegah akses tidak sah</a:t>
            </a:r>
            <a:endParaRPr/>
          </a:p>
          <a:p>
            <a:pPr indent="-317500" lvl="0" marL="457200" rtl="0" algn="l">
              <a:lnSpc>
                <a:spcPct val="150000"/>
              </a:lnSpc>
              <a:spcBef>
                <a:spcPts val="0"/>
              </a:spcBef>
              <a:spcAft>
                <a:spcPts val="0"/>
              </a:spcAft>
              <a:buSzPts val="1400"/>
              <a:buAutoNum type="arabicPeriod"/>
            </a:pPr>
            <a:r>
              <a:rPr lang="en-GB"/>
              <a:t>Menjamin kepatuhan terhadap kebijakan &amp; regulasi</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38"/>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Authentication Authorization Accounting (AAA)</a:t>
            </a:r>
            <a:endParaRPr/>
          </a:p>
        </p:txBody>
      </p:sp>
      <p:pic>
        <p:nvPicPr>
          <p:cNvPr id="220" name="Google Shape;220;p38"/>
          <p:cNvPicPr preferRelativeResize="0"/>
          <p:nvPr/>
        </p:nvPicPr>
        <p:blipFill>
          <a:blip r:embed="rId3">
            <a:alphaModFix/>
          </a:blip>
          <a:stretch>
            <a:fillRect/>
          </a:stretch>
        </p:blipFill>
        <p:spPr>
          <a:xfrm>
            <a:off x="1175650" y="1506925"/>
            <a:ext cx="6643600" cy="333177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39"/>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Model dan Prinsip Akses</a:t>
            </a:r>
            <a:endParaRPr/>
          </a:p>
        </p:txBody>
      </p:sp>
      <p:sp>
        <p:nvSpPr>
          <p:cNvPr id="226" name="Google Shape;226;p39"/>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b="1" lang="en-GB"/>
              <a:t>Role-Based Access Control (RBAC)</a:t>
            </a:r>
            <a:r>
              <a:rPr lang="en-GB"/>
              <a:t>, berdasarkan peran (contoh: Admin, User).</a:t>
            </a:r>
            <a:endParaRPr/>
          </a:p>
          <a:p>
            <a:pPr indent="-317500" lvl="0" marL="457200" rtl="0" algn="l">
              <a:lnSpc>
                <a:spcPct val="150000"/>
              </a:lnSpc>
              <a:spcBef>
                <a:spcPts val="0"/>
              </a:spcBef>
              <a:spcAft>
                <a:spcPts val="0"/>
              </a:spcAft>
              <a:buSzPts val="1400"/>
              <a:buChar char="●"/>
            </a:pPr>
            <a:r>
              <a:rPr b="1" lang="en-GB"/>
              <a:t>Attribute-Based Access Control (ABAC)</a:t>
            </a:r>
            <a:r>
              <a:rPr lang="en-GB"/>
              <a:t>, berdasarkan kondisi atau atribut (misal waktu, lokasi, perangkat).</a:t>
            </a:r>
            <a:endParaRPr/>
          </a:p>
          <a:p>
            <a:pPr indent="-317500" lvl="0" marL="457200" rtl="0" algn="l">
              <a:lnSpc>
                <a:spcPct val="150000"/>
              </a:lnSpc>
              <a:spcBef>
                <a:spcPts val="0"/>
              </a:spcBef>
              <a:spcAft>
                <a:spcPts val="0"/>
              </a:spcAft>
              <a:buSzPts val="1400"/>
              <a:buChar char="●"/>
            </a:pPr>
            <a:r>
              <a:rPr b="1" lang="en-GB"/>
              <a:t>Least Privilege Principle</a:t>
            </a:r>
            <a:r>
              <a:rPr lang="en-GB"/>
              <a:t>, hanya berikan akses minimum yang diperlukan.</a:t>
            </a:r>
            <a:endParaRPr/>
          </a:p>
          <a:p>
            <a:pPr indent="-317500" lvl="0" marL="457200" rtl="0" algn="l">
              <a:lnSpc>
                <a:spcPct val="150000"/>
              </a:lnSpc>
              <a:spcBef>
                <a:spcPts val="0"/>
              </a:spcBef>
              <a:spcAft>
                <a:spcPts val="0"/>
              </a:spcAft>
              <a:buSzPts val="1400"/>
              <a:buChar char="●"/>
            </a:pPr>
            <a:r>
              <a:rPr b="1" lang="en-GB"/>
              <a:t>Separation of Duties</a:t>
            </a:r>
            <a:r>
              <a:rPr lang="en-GB"/>
              <a:t>, bagi tanggung jawab agar tidak ada satu orang yang punya kontrol penuh.</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40"/>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Network Hardening Checklist</a:t>
            </a:r>
            <a:endParaRPr/>
          </a:p>
        </p:txBody>
      </p:sp>
      <p:sp>
        <p:nvSpPr>
          <p:cNvPr id="232" name="Google Shape;232;p40"/>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GB"/>
              <a:t>Ganti default username &amp; password pada semua perangkat jaringan.</a:t>
            </a:r>
            <a:endParaRPr/>
          </a:p>
          <a:p>
            <a:pPr indent="-317500" lvl="0" marL="457200" rtl="0" algn="l">
              <a:lnSpc>
                <a:spcPct val="150000"/>
              </a:lnSpc>
              <a:spcBef>
                <a:spcPts val="0"/>
              </a:spcBef>
              <a:spcAft>
                <a:spcPts val="0"/>
              </a:spcAft>
              <a:buSzPts val="1400"/>
              <a:buChar char="❏"/>
            </a:pPr>
            <a:r>
              <a:rPr lang="en-GB"/>
              <a:t>Gunakan firewall untuk memfilter lalu lintas masuk &amp; keluar.</a:t>
            </a:r>
            <a:endParaRPr/>
          </a:p>
          <a:p>
            <a:pPr indent="-317500" lvl="0" marL="457200" rtl="0" algn="l">
              <a:lnSpc>
                <a:spcPct val="150000"/>
              </a:lnSpc>
              <a:spcBef>
                <a:spcPts val="0"/>
              </a:spcBef>
              <a:spcAft>
                <a:spcPts val="0"/>
              </a:spcAft>
              <a:buSzPts val="1400"/>
              <a:buChar char="❏"/>
            </a:pPr>
            <a:r>
              <a:rPr lang="en-GB"/>
              <a:t>Terapkan Intrusion Detection/Prevention System (IDS/IPS).</a:t>
            </a:r>
            <a:endParaRPr/>
          </a:p>
          <a:p>
            <a:pPr indent="-317500" lvl="0" marL="457200" rtl="0" algn="l">
              <a:lnSpc>
                <a:spcPct val="150000"/>
              </a:lnSpc>
              <a:spcBef>
                <a:spcPts val="0"/>
              </a:spcBef>
              <a:spcAft>
                <a:spcPts val="0"/>
              </a:spcAft>
              <a:buSzPts val="1400"/>
              <a:buChar char="❏"/>
            </a:pPr>
            <a:r>
              <a:rPr lang="en-GB"/>
              <a:t>Nonaktifkan port &amp; layanan yang tidak diperlukan.</a:t>
            </a:r>
            <a:endParaRPr/>
          </a:p>
          <a:p>
            <a:pPr indent="-317500" lvl="0" marL="457200" rtl="0" algn="l">
              <a:lnSpc>
                <a:spcPct val="150000"/>
              </a:lnSpc>
              <a:spcBef>
                <a:spcPts val="0"/>
              </a:spcBef>
              <a:spcAft>
                <a:spcPts val="0"/>
              </a:spcAft>
              <a:buSzPts val="1400"/>
              <a:buChar char="❏"/>
            </a:pPr>
            <a:r>
              <a:rPr lang="en-GB"/>
              <a:t>Pisahkan jaringan internal, server, dan publik (DMZ).</a:t>
            </a:r>
            <a:endParaRPr/>
          </a:p>
          <a:p>
            <a:pPr indent="-317500" lvl="0" marL="457200" rtl="0" algn="l">
              <a:lnSpc>
                <a:spcPct val="150000"/>
              </a:lnSpc>
              <a:spcBef>
                <a:spcPts val="0"/>
              </a:spcBef>
              <a:spcAft>
                <a:spcPts val="0"/>
              </a:spcAft>
              <a:buSzPts val="1400"/>
              <a:buChar char="❏"/>
            </a:pPr>
            <a:r>
              <a:rPr lang="en-GB"/>
              <a:t>Kirim log ke centralized syslog/SIEM.</a:t>
            </a:r>
            <a:endParaRPr/>
          </a:p>
          <a:p>
            <a:pPr indent="-317500" lvl="0" marL="457200" rtl="0" algn="l">
              <a:lnSpc>
                <a:spcPct val="150000"/>
              </a:lnSpc>
              <a:spcBef>
                <a:spcPts val="0"/>
              </a:spcBef>
              <a:spcAft>
                <a:spcPts val="0"/>
              </a:spcAft>
              <a:buSzPts val="1400"/>
              <a:buChar char="❏"/>
            </a:pPr>
            <a:r>
              <a:rPr lang="en-GB"/>
              <a:t>Pastikan semua perangkat jaringan (router, switch, firewall) menggunakan firmware terbaru.</a:t>
            </a:r>
            <a:endParaRPr/>
          </a:p>
          <a:p>
            <a:pPr indent="-317500" lvl="0" marL="457200" rtl="0" algn="l">
              <a:lnSpc>
                <a:spcPct val="150000"/>
              </a:lnSpc>
              <a:spcBef>
                <a:spcPts val="0"/>
              </a:spcBef>
              <a:spcAft>
                <a:spcPts val="0"/>
              </a:spcAft>
              <a:buSzPts val="1400"/>
              <a:buChar char="❏"/>
            </a:pPr>
            <a:r>
              <a:rPr lang="en-GB"/>
              <a:t>Aktifkan VPN untuk koneksi antar kantor atau remote admin.</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41"/>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Network Hardening Checklist</a:t>
            </a:r>
            <a:endParaRPr/>
          </a:p>
        </p:txBody>
      </p:sp>
      <p:sp>
        <p:nvSpPr>
          <p:cNvPr id="238" name="Google Shape;238;p41"/>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GB"/>
              <a:t>Ganti default username &amp; password pada semua perangkat jaringan.</a:t>
            </a:r>
            <a:endParaRPr/>
          </a:p>
          <a:p>
            <a:pPr indent="-317500" lvl="0" marL="457200" rtl="0" algn="l">
              <a:lnSpc>
                <a:spcPct val="150000"/>
              </a:lnSpc>
              <a:spcBef>
                <a:spcPts val="0"/>
              </a:spcBef>
              <a:spcAft>
                <a:spcPts val="0"/>
              </a:spcAft>
              <a:buSzPts val="1400"/>
              <a:buChar char="❏"/>
            </a:pPr>
            <a:r>
              <a:rPr lang="en-GB"/>
              <a:t>Gunakan firewall untuk memfilter lalu lintas masuk &amp; keluar.</a:t>
            </a:r>
            <a:endParaRPr/>
          </a:p>
          <a:p>
            <a:pPr indent="-317500" lvl="0" marL="457200" rtl="0" algn="l">
              <a:lnSpc>
                <a:spcPct val="150000"/>
              </a:lnSpc>
              <a:spcBef>
                <a:spcPts val="0"/>
              </a:spcBef>
              <a:spcAft>
                <a:spcPts val="0"/>
              </a:spcAft>
              <a:buSzPts val="1400"/>
              <a:buChar char="❏"/>
            </a:pPr>
            <a:r>
              <a:rPr lang="en-GB"/>
              <a:t>Terapkan Intrusion Detection/Prevention System (IDS/IPS).</a:t>
            </a:r>
            <a:endParaRPr/>
          </a:p>
          <a:p>
            <a:pPr indent="-317500" lvl="0" marL="457200" rtl="0" algn="l">
              <a:lnSpc>
                <a:spcPct val="150000"/>
              </a:lnSpc>
              <a:spcBef>
                <a:spcPts val="0"/>
              </a:spcBef>
              <a:spcAft>
                <a:spcPts val="0"/>
              </a:spcAft>
              <a:buSzPts val="1400"/>
              <a:buChar char="❏"/>
            </a:pPr>
            <a:r>
              <a:rPr lang="en-GB"/>
              <a:t>Nonaktifkan port &amp; layanan yang tidak diperlukan.</a:t>
            </a:r>
            <a:endParaRPr/>
          </a:p>
          <a:p>
            <a:pPr indent="-317500" lvl="0" marL="457200" rtl="0" algn="l">
              <a:lnSpc>
                <a:spcPct val="150000"/>
              </a:lnSpc>
              <a:spcBef>
                <a:spcPts val="0"/>
              </a:spcBef>
              <a:spcAft>
                <a:spcPts val="0"/>
              </a:spcAft>
              <a:buSzPts val="1400"/>
              <a:buChar char="❏"/>
            </a:pPr>
            <a:r>
              <a:rPr lang="en-GB"/>
              <a:t>Pisahkan jaringan internal, server, dan publik (DMZ).</a:t>
            </a:r>
            <a:endParaRPr/>
          </a:p>
          <a:p>
            <a:pPr indent="-317500" lvl="0" marL="457200" rtl="0" algn="l">
              <a:lnSpc>
                <a:spcPct val="150000"/>
              </a:lnSpc>
              <a:spcBef>
                <a:spcPts val="0"/>
              </a:spcBef>
              <a:spcAft>
                <a:spcPts val="0"/>
              </a:spcAft>
              <a:buSzPts val="1400"/>
              <a:buChar char="❏"/>
            </a:pPr>
            <a:r>
              <a:rPr lang="en-GB"/>
              <a:t>Kirim log ke centralized syslog/SIEM.</a:t>
            </a:r>
            <a:endParaRPr/>
          </a:p>
          <a:p>
            <a:pPr indent="-317500" lvl="0" marL="457200" rtl="0" algn="l">
              <a:lnSpc>
                <a:spcPct val="150000"/>
              </a:lnSpc>
              <a:spcBef>
                <a:spcPts val="0"/>
              </a:spcBef>
              <a:spcAft>
                <a:spcPts val="0"/>
              </a:spcAft>
              <a:buSzPts val="1400"/>
              <a:buChar char="❏"/>
            </a:pPr>
            <a:r>
              <a:rPr lang="en-GB"/>
              <a:t>Pastikan semua perangkat jaringan (router, switch, firewall) menggunakan firmware terbaru.</a:t>
            </a:r>
            <a:endParaRPr/>
          </a:p>
          <a:p>
            <a:pPr indent="-317500" lvl="0" marL="457200" rtl="0" algn="l">
              <a:lnSpc>
                <a:spcPct val="150000"/>
              </a:lnSpc>
              <a:spcBef>
                <a:spcPts val="0"/>
              </a:spcBef>
              <a:spcAft>
                <a:spcPts val="0"/>
              </a:spcAft>
              <a:buSzPts val="1400"/>
              <a:buChar char="❏"/>
            </a:pPr>
            <a:r>
              <a:rPr lang="en-GB"/>
              <a:t>Aktifkan VPN untuk koneksi antar kantor atau remote admin.</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42"/>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Password Policy</a:t>
            </a:r>
            <a:endParaRPr/>
          </a:p>
        </p:txBody>
      </p:sp>
      <p:sp>
        <p:nvSpPr>
          <p:cNvPr id="244" name="Google Shape;244;p42"/>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GB"/>
              <a:t>Password Policy </a:t>
            </a:r>
            <a:r>
              <a:rPr lang="en-GB"/>
              <a:t>adalah kebijakan keamanan yang mengatur cara pengguna membuat, menggunakan, dan mengelola kata sandi agar sulit ditebak dan melindungi akun dari akses tidak sah.</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lang="en-GB"/>
              <a:t>Tujuannya adalah </a:t>
            </a:r>
            <a:r>
              <a:rPr b="1" lang="en-GB"/>
              <a:t>memastikan autentikasi tetap kuat, mencegah serangan brute-force, credential stuffing, dan phishing.</a:t>
            </a:r>
            <a:endParaRPr b="1"/>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43"/>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Komponen Umum Password Policy</a:t>
            </a:r>
            <a:endParaRPr/>
          </a:p>
        </p:txBody>
      </p:sp>
      <p:sp>
        <p:nvSpPr>
          <p:cNvPr id="250" name="Google Shape;250;p43"/>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AutoNum type="arabicPeriod"/>
            </a:pPr>
            <a:r>
              <a:rPr b="1" lang="en-GB"/>
              <a:t>Panjang minimum</a:t>
            </a:r>
            <a:r>
              <a:rPr lang="en-GB"/>
              <a:t>: biasanya ≥ 8–12 karakter.</a:t>
            </a:r>
            <a:endParaRPr/>
          </a:p>
          <a:p>
            <a:pPr indent="-317500" lvl="0" marL="457200" rtl="0" algn="l">
              <a:lnSpc>
                <a:spcPct val="150000"/>
              </a:lnSpc>
              <a:spcBef>
                <a:spcPts val="0"/>
              </a:spcBef>
              <a:spcAft>
                <a:spcPts val="0"/>
              </a:spcAft>
              <a:buSzPts val="1400"/>
              <a:buAutoNum type="arabicPeriod"/>
            </a:pPr>
            <a:r>
              <a:rPr b="1" lang="en-GB"/>
              <a:t>Kompleksitas</a:t>
            </a:r>
            <a:r>
              <a:rPr lang="en-GB"/>
              <a:t>: kombinasi huruf besar, huruf kecil, angka, dan simbol.</a:t>
            </a:r>
            <a:endParaRPr/>
          </a:p>
          <a:p>
            <a:pPr indent="-317500" lvl="0" marL="457200" rtl="0" algn="l">
              <a:lnSpc>
                <a:spcPct val="150000"/>
              </a:lnSpc>
              <a:spcBef>
                <a:spcPts val="0"/>
              </a:spcBef>
              <a:spcAft>
                <a:spcPts val="0"/>
              </a:spcAft>
              <a:buSzPts val="1400"/>
              <a:buAutoNum type="arabicPeriod"/>
            </a:pPr>
            <a:r>
              <a:rPr b="1" lang="en-GB"/>
              <a:t>Masa berlaku (expiration)</a:t>
            </a:r>
            <a:r>
              <a:rPr lang="en-GB"/>
              <a:t>: contoh setiap 90 hari (opsional jika ada MFA).</a:t>
            </a:r>
            <a:endParaRPr/>
          </a:p>
          <a:p>
            <a:pPr indent="-317500" lvl="0" marL="457200" rtl="0" algn="l">
              <a:lnSpc>
                <a:spcPct val="150000"/>
              </a:lnSpc>
              <a:spcBef>
                <a:spcPts val="0"/>
              </a:spcBef>
              <a:spcAft>
                <a:spcPts val="0"/>
              </a:spcAft>
              <a:buSzPts val="1400"/>
              <a:buAutoNum type="arabicPeriod"/>
            </a:pPr>
            <a:r>
              <a:rPr b="1" lang="en-GB"/>
              <a:t>Riwayat kata sandi</a:t>
            </a:r>
            <a:r>
              <a:rPr lang="en-GB"/>
              <a:t>: melarang penggunaan ulang kata sandi lama.</a:t>
            </a:r>
            <a:endParaRPr/>
          </a:p>
          <a:p>
            <a:pPr indent="-317500" lvl="0" marL="457200" rtl="0" algn="l">
              <a:lnSpc>
                <a:spcPct val="150000"/>
              </a:lnSpc>
              <a:spcBef>
                <a:spcPts val="0"/>
              </a:spcBef>
              <a:spcAft>
                <a:spcPts val="0"/>
              </a:spcAft>
              <a:buSzPts val="1400"/>
              <a:buAutoNum type="arabicPeriod"/>
            </a:pPr>
            <a:r>
              <a:rPr b="1" lang="en-GB"/>
              <a:t>Lockout policy</a:t>
            </a:r>
            <a:r>
              <a:rPr lang="en-GB"/>
              <a:t>: akun dikunci sementara setelah beberapa kali login gagal.</a:t>
            </a:r>
            <a:endParaRPr/>
          </a:p>
          <a:p>
            <a:pPr indent="-317500" lvl="0" marL="457200" rtl="0" algn="l">
              <a:lnSpc>
                <a:spcPct val="150000"/>
              </a:lnSpc>
              <a:spcBef>
                <a:spcPts val="0"/>
              </a:spcBef>
              <a:spcAft>
                <a:spcPts val="0"/>
              </a:spcAft>
              <a:buSzPts val="1400"/>
              <a:buAutoNum type="arabicPeriod"/>
            </a:pPr>
            <a:r>
              <a:rPr lang="en-GB"/>
              <a:t>Tidak boleh mengandung data pribadi: seperti nama, tanggal lahir, atau NIK.</a:t>
            </a:r>
            <a:endParaRPr/>
          </a:p>
          <a:p>
            <a:pPr indent="-317500" lvl="0" marL="457200" rtl="0" algn="l">
              <a:lnSpc>
                <a:spcPct val="150000"/>
              </a:lnSpc>
              <a:spcBef>
                <a:spcPts val="0"/>
              </a:spcBef>
              <a:spcAft>
                <a:spcPts val="0"/>
              </a:spcAft>
              <a:buSzPts val="1400"/>
              <a:buAutoNum type="arabicPeriod"/>
            </a:pPr>
            <a:r>
              <a:rPr b="1" lang="en-GB"/>
              <a:t>MFA </a:t>
            </a:r>
            <a:r>
              <a:rPr lang="en-GB"/>
              <a:t>(Multi-Factor Authentication): lapisan tambahan keamanan.</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44"/>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Key-Based Authentication</a:t>
            </a:r>
            <a:endParaRPr/>
          </a:p>
        </p:txBody>
      </p:sp>
      <p:sp>
        <p:nvSpPr>
          <p:cNvPr id="256" name="Google Shape;256;p44"/>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GB"/>
              <a:t>Key-Based Authentication </a:t>
            </a:r>
            <a:r>
              <a:rPr lang="en-GB"/>
              <a:t>adalah metode autentikasi tanpa password, yang menggunakan sepasang kunci kriptografi untuk memverifikasi identitas pengguna saat mengakses sistem — biasanya pada koneksi SSH (Secure Shell).</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lang="en-GB"/>
              <a:t>Key-based authentication lebih aman dari password biasa dan lebih resisten terhadap phishing. Key-based authentication dapat dikombinasikan dengan passphrase untuk keamanan ekstra.</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45"/>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DNS &amp; Email Security</a:t>
            </a:r>
            <a:endParaRPr sz="36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46"/>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DNS Spoofing</a:t>
            </a:r>
            <a:endParaRPr/>
          </a:p>
        </p:txBody>
      </p:sp>
      <p:pic>
        <p:nvPicPr>
          <p:cNvPr id="267" name="Google Shape;267;p46"/>
          <p:cNvPicPr preferRelativeResize="0"/>
          <p:nvPr/>
        </p:nvPicPr>
        <p:blipFill rotWithShape="1">
          <a:blip r:embed="rId3">
            <a:alphaModFix/>
          </a:blip>
          <a:srcRect b="7450" l="0" r="0" t="0"/>
          <a:stretch/>
        </p:blipFill>
        <p:spPr>
          <a:xfrm>
            <a:off x="1319563" y="1595000"/>
            <a:ext cx="6355776" cy="3479874"/>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47"/>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DNSSEC </a:t>
            </a:r>
            <a:endParaRPr/>
          </a:p>
        </p:txBody>
      </p:sp>
      <p:pic>
        <p:nvPicPr>
          <p:cNvPr id="273" name="Google Shape;273;p47"/>
          <p:cNvPicPr preferRelativeResize="0"/>
          <p:nvPr/>
        </p:nvPicPr>
        <p:blipFill rotWithShape="1">
          <a:blip r:embed="rId3">
            <a:alphaModFix/>
          </a:blip>
          <a:srcRect b="17850" l="0" r="0" t="0"/>
          <a:stretch/>
        </p:blipFill>
        <p:spPr>
          <a:xfrm>
            <a:off x="1525488" y="1506925"/>
            <a:ext cx="5943925" cy="349945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48"/>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Email Security</a:t>
            </a:r>
            <a:endParaRPr/>
          </a:p>
        </p:txBody>
      </p:sp>
      <p:sp>
        <p:nvSpPr>
          <p:cNvPr id="279" name="Google Shape;279;p48"/>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GB"/>
              <a:t>Email sering digunakan dalam serangan phishing dan spoofing,</a:t>
            </a:r>
            <a:endParaRPr/>
          </a:p>
          <a:p>
            <a:pPr indent="0" lvl="0" marL="0" rtl="0" algn="l">
              <a:lnSpc>
                <a:spcPct val="150000"/>
              </a:lnSpc>
              <a:spcBef>
                <a:spcPts val="0"/>
              </a:spcBef>
              <a:spcAft>
                <a:spcPts val="0"/>
              </a:spcAft>
              <a:buNone/>
            </a:pPr>
            <a:r>
              <a:rPr lang="en-GB"/>
              <a:t>karena penyerang dapat memalsukan alamat pengirim.</a:t>
            </a:r>
            <a:endParaRPr/>
          </a:p>
          <a:p>
            <a:pPr indent="0" lvl="0" marL="0" rtl="0" algn="l">
              <a:lnSpc>
                <a:spcPct val="150000"/>
              </a:lnSpc>
              <a:spcBef>
                <a:spcPts val="0"/>
              </a:spcBef>
              <a:spcAft>
                <a:spcPts val="0"/>
              </a:spcAft>
              <a:buNone/>
            </a:pPr>
            <a:r>
              <a:rPr lang="en-GB"/>
              <a:t>Terdapat tiga teknologi utama untuk membantu memverifikasi keaslian email:</a:t>
            </a:r>
            <a:endParaRPr/>
          </a:p>
          <a:p>
            <a:pPr indent="-317500" lvl="0" marL="457200" rtl="0" algn="l">
              <a:lnSpc>
                <a:spcPct val="150000"/>
              </a:lnSpc>
              <a:spcBef>
                <a:spcPts val="0"/>
              </a:spcBef>
              <a:spcAft>
                <a:spcPts val="0"/>
              </a:spcAft>
              <a:buSzPts val="1400"/>
              <a:buAutoNum type="arabicPeriod"/>
            </a:pPr>
            <a:r>
              <a:rPr lang="en-GB"/>
              <a:t>SPF</a:t>
            </a:r>
            <a:endParaRPr/>
          </a:p>
          <a:p>
            <a:pPr indent="-317500" lvl="0" marL="457200" rtl="0" algn="l">
              <a:lnSpc>
                <a:spcPct val="150000"/>
              </a:lnSpc>
              <a:spcBef>
                <a:spcPts val="0"/>
              </a:spcBef>
              <a:spcAft>
                <a:spcPts val="0"/>
              </a:spcAft>
              <a:buSzPts val="1400"/>
              <a:buAutoNum type="arabicPeriod"/>
            </a:pPr>
            <a:r>
              <a:rPr lang="en-GB"/>
              <a:t>DKIM</a:t>
            </a:r>
            <a:endParaRPr/>
          </a:p>
          <a:p>
            <a:pPr indent="-317500" lvl="0" marL="457200" rtl="0" algn="l">
              <a:lnSpc>
                <a:spcPct val="150000"/>
              </a:lnSpc>
              <a:spcBef>
                <a:spcPts val="0"/>
              </a:spcBef>
              <a:spcAft>
                <a:spcPts val="0"/>
              </a:spcAft>
              <a:buSzPts val="1400"/>
              <a:buAutoNum type="arabicPeriod"/>
            </a:pPr>
            <a:r>
              <a:rPr lang="en-GB"/>
              <a:t>DMARC</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49"/>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Email Security</a:t>
            </a:r>
            <a:endParaRPr/>
          </a:p>
        </p:txBody>
      </p:sp>
      <p:sp>
        <p:nvSpPr>
          <p:cNvPr id="285" name="Google Shape;285;p49"/>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GB"/>
              <a:t>Email sering digunakan dalam serangan phishing dan spoofing,</a:t>
            </a:r>
            <a:endParaRPr/>
          </a:p>
          <a:p>
            <a:pPr indent="0" lvl="0" marL="0" rtl="0" algn="l">
              <a:lnSpc>
                <a:spcPct val="150000"/>
              </a:lnSpc>
              <a:spcBef>
                <a:spcPts val="0"/>
              </a:spcBef>
              <a:spcAft>
                <a:spcPts val="0"/>
              </a:spcAft>
              <a:buNone/>
            </a:pPr>
            <a:r>
              <a:rPr lang="en-GB"/>
              <a:t>karena penyerang dapat memalsukan alamat pengirim.</a:t>
            </a:r>
            <a:endParaRPr/>
          </a:p>
          <a:p>
            <a:pPr indent="0" lvl="0" marL="0" rtl="0" algn="l">
              <a:lnSpc>
                <a:spcPct val="150000"/>
              </a:lnSpc>
              <a:spcBef>
                <a:spcPts val="0"/>
              </a:spcBef>
              <a:spcAft>
                <a:spcPts val="0"/>
              </a:spcAft>
              <a:buNone/>
            </a:pPr>
            <a:r>
              <a:rPr lang="en-GB"/>
              <a:t>Terdapat tiga teknologi utama untuk membantu memverifikasi keaslian email:</a:t>
            </a:r>
            <a:endParaRPr/>
          </a:p>
          <a:p>
            <a:pPr indent="-317500" lvl="0" marL="457200" rtl="0" algn="l">
              <a:lnSpc>
                <a:spcPct val="150000"/>
              </a:lnSpc>
              <a:spcBef>
                <a:spcPts val="0"/>
              </a:spcBef>
              <a:spcAft>
                <a:spcPts val="0"/>
              </a:spcAft>
              <a:buSzPts val="1400"/>
              <a:buAutoNum type="arabicPeriod"/>
            </a:pPr>
            <a:r>
              <a:rPr b="1" lang="en-GB"/>
              <a:t>Sender Policy Framework (SPF)</a:t>
            </a:r>
            <a:endParaRPr b="1"/>
          </a:p>
          <a:p>
            <a:pPr indent="-317500" lvl="0" marL="457200" rtl="0" algn="l">
              <a:lnSpc>
                <a:spcPct val="150000"/>
              </a:lnSpc>
              <a:spcBef>
                <a:spcPts val="0"/>
              </a:spcBef>
              <a:spcAft>
                <a:spcPts val="0"/>
              </a:spcAft>
              <a:buSzPts val="1400"/>
              <a:buAutoNum type="arabicPeriod"/>
            </a:pPr>
            <a:r>
              <a:rPr b="1" lang="en-GB"/>
              <a:t>DomainKeys Identified Mail (DKIM)</a:t>
            </a:r>
            <a:endParaRPr b="1"/>
          </a:p>
          <a:p>
            <a:pPr indent="-317500" lvl="0" marL="457200" rtl="0" algn="l">
              <a:lnSpc>
                <a:spcPct val="150000"/>
              </a:lnSpc>
              <a:spcBef>
                <a:spcPts val="0"/>
              </a:spcBef>
              <a:spcAft>
                <a:spcPts val="0"/>
              </a:spcAft>
              <a:buSzPts val="1400"/>
              <a:buAutoNum type="arabicPeriod"/>
            </a:pPr>
            <a:r>
              <a:rPr b="1" lang="en-GB"/>
              <a:t>Domain-based Message Authentication, Reporting, &amp; Conformance (DMARC)</a:t>
            </a:r>
            <a:endParaRPr b="1"/>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50"/>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Sender Policy Framework (SPF)</a:t>
            </a:r>
            <a:endParaRPr/>
          </a:p>
        </p:txBody>
      </p:sp>
      <p:sp>
        <p:nvSpPr>
          <p:cNvPr id="291" name="Google Shape;291;p50"/>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GB"/>
              <a:t>Menentukan server mana yang diizinkan mengirim email atas nama domain.</a:t>
            </a:r>
            <a:endParaRPr/>
          </a:p>
          <a:p>
            <a:pPr indent="-317500" lvl="0" marL="457200" rtl="0" algn="l">
              <a:lnSpc>
                <a:spcPct val="150000"/>
              </a:lnSpc>
              <a:spcBef>
                <a:spcPts val="0"/>
              </a:spcBef>
              <a:spcAft>
                <a:spcPts val="0"/>
              </a:spcAft>
              <a:buSzPts val="1400"/>
              <a:buChar char="●"/>
            </a:pPr>
            <a:r>
              <a:rPr lang="en-GB"/>
              <a:t>Penerima akan memeriksa DNS record SPF untuk memvalidasi pengirim.</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b="1" lang="en-GB"/>
              <a:t>Contoh:</a:t>
            </a:r>
            <a:endParaRPr b="1"/>
          </a:p>
          <a:p>
            <a:pPr indent="-317500" lvl="0" marL="457200" rtl="0" algn="l">
              <a:lnSpc>
                <a:spcPct val="150000"/>
              </a:lnSpc>
              <a:spcBef>
                <a:spcPts val="0"/>
              </a:spcBef>
              <a:spcAft>
                <a:spcPts val="0"/>
              </a:spcAft>
              <a:buSzPts val="1400"/>
              <a:buChar char="●"/>
            </a:pPr>
            <a:r>
              <a:rPr lang="en-GB"/>
              <a:t>v=spf1 include:_spf.google.com ~all</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lang="en-GB"/>
              <a:t>Tujuan: </a:t>
            </a:r>
            <a:r>
              <a:rPr lang="en-GB"/>
              <a:t>Mencegah pengiriman email palsu dari domain yang sama.</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51"/>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DomainKeys Identified Mail (DKIM)</a:t>
            </a:r>
            <a:endParaRPr/>
          </a:p>
        </p:txBody>
      </p:sp>
      <p:sp>
        <p:nvSpPr>
          <p:cNvPr id="297" name="Google Shape;297;p51"/>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GB"/>
              <a:t>Menambahkan tanda tangan digital pada header email.</a:t>
            </a:r>
            <a:endParaRPr/>
          </a:p>
          <a:p>
            <a:pPr indent="-317500" lvl="0" marL="457200" rtl="0" algn="l">
              <a:lnSpc>
                <a:spcPct val="150000"/>
              </a:lnSpc>
              <a:spcBef>
                <a:spcPts val="0"/>
              </a:spcBef>
              <a:spcAft>
                <a:spcPts val="0"/>
              </a:spcAft>
              <a:buSzPts val="1400"/>
              <a:buChar char="●"/>
            </a:pPr>
            <a:r>
              <a:rPr lang="en-GB"/>
              <a:t>Server penerima memverifikasi tanda tangan menggunakan public key di DNS.</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b="1" lang="en-GB"/>
              <a:t>Contoh:</a:t>
            </a:r>
            <a:endParaRPr b="1"/>
          </a:p>
          <a:p>
            <a:pPr indent="-317500" lvl="0" marL="457200" rtl="0" algn="l">
              <a:lnSpc>
                <a:spcPct val="150000"/>
              </a:lnSpc>
              <a:spcBef>
                <a:spcPts val="0"/>
              </a:spcBef>
              <a:spcAft>
                <a:spcPts val="0"/>
              </a:spcAft>
              <a:buSzPts val="1400"/>
              <a:buChar char="●"/>
            </a:pPr>
            <a:r>
              <a:rPr lang="en-GB"/>
              <a:t>v=DKIM1; k=rsa; p=MIGfMA0G</a:t>
            </a:r>
            <a:r>
              <a:rPr lang="en-GB"/>
              <a:t>...</a:t>
            </a:r>
            <a:endParaRPr/>
          </a:p>
          <a:p>
            <a:pPr indent="0" lvl="0" marL="45720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b="1" lang="en-GB"/>
              <a:t>Tujuan</a:t>
            </a:r>
            <a:r>
              <a:rPr lang="en-GB"/>
              <a:t>: Menjamin integritas dan keaslian isi email.</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52"/>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Domain-based Message Authentication, Reporting, &amp; Conformance</a:t>
            </a:r>
            <a:endParaRPr/>
          </a:p>
        </p:txBody>
      </p:sp>
      <p:sp>
        <p:nvSpPr>
          <p:cNvPr id="303" name="Google Shape;303;p52"/>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GB"/>
              <a:t>Menggabungkan SPF + DKIM dan menentukan kebijakan apa yang dilakukan jika gagal diverifikasi.</a:t>
            </a:r>
            <a:endParaRPr/>
          </a:p>
          <a:p>
            <a:pPr indent="-317500" lvl="0" marL="457200" rtl="0" algn="l">
              <a:lnSpc>
                <a:spcPct val="150000"/>
              </a:lnSpc>
              <a:spcBef>
                <a:spcPts val="0"/>
              </a:spcBef>
              <a:spcAft>
                <a:spcPts val="0"/>
              </a:spcAft>
              <a:buSzPts val="1400"/>
              <a:buChar char="●"/>
            </a:pPr>
            <a:r>
              <a:rPr lang="en-GB"/>
              <a:t>Bisa menginstruksikan penerima untuk:</a:t>
            </a:r>
            <a:endParaRPr/>
          </a:p>
          <a:p>
            <a:pPr indent="-317500" lvl="1" marL="914400" rtl="0" algn="l">
              <a:lnSpc>
                <a:spcPct val="150000"/>
              </a:lnSpc>
              <a:spcBef>
                <a:spcPts val="0"/>
              </a:spcBef>
              <a:spcAft>
                <a:spcPts val="0"/>
              </a:spcAft>
              <a:buSzPts val="1400"/>
              <a:buChar char="○"/>
            </a:pPr>
            <a:r>
              <a:rPr lang="en-GB"/>
              <a:t>none → hanya melaporkan</a:t>
            </a:r>
            <a:endParaRPr/>
          </a:p>
          <a:p>
            <a:pPr indent="-317500" lvl="1" marL="914400" rtl="0" algn="l">
              <a:lnSpc>
                <a:spcPct val="150000"/>
              </a:lnSpc>
              <a:spcBef>
                <a:spcPts val="0"/>
              </a:spcBef>
              <a:spcAft>
                <a:spcPts val="0"/>
              </a:spcAft>
              <a:buSzPts val="1400"/>
              <a:buChar char="○"/>
            </a:pPr>
            <a:r>
              <a:rPr lang="en-GB"/>
              <a:t>quarantine → tandai sebagai spam</a:t>
            </a:r>
            <a:endParaRPr/>
          </a:p>
          <a:p>
            <a:pPr indent="-317500" lvl="1" marL="914400" rtl="0" algn="l">
              <a:lnSpc>
                <a:spcPct val="150000"/>
              </a:lnSpc>
              <a:spcBef>
                <a:spcPts val="0"/>
              </a:spcBef>
              <a:spcAft>
                <a:spcPts val="0"/>
              </a:spcAft>
              <a:buSzPts val="1400"/>
              <a:buChar char="○"/>
            </a:pPr>
            <a:r>
              <a:rPr lang="en-GB"/>
              <a:t>reject → tolak email</a:t>
            </a:r>
            <a:endParaRPr/>
          </a:p>
          <a:p>
            <a:pPr indent="0" lvl="0" marL="0" rtl="0" algn="l">
              <a:lnSpc>
                <a:spcPct val="150000"/>
              </a:lnSpc>
              <a:spcBef>
                <a:spcPts val="0"/>
              </a:spcBef>
              <a:spcAft>
                <a:spcPts val="0"/>
              </a:spcAft>
              <a:buNone/>
            </a:pPr>
            <a:r>
              <a:rPr b="1" lang="en-GB"/>
              <a:t>Contoh:</a:t>
            </a:r>
            <a:endParaRPr b="1"/>
          </a:p>
          <a:p>
            <a:pPr indent="-317500" lvl="0" marL="457200" rtl="0" algn="l">
              <a:lnSpc>
                <a:spcPct val="150000"/>
              </a:lnSpc>
              <a:spcBef>
                <a:spcPts val="0"/>
              </a:spcBef>
              <a:spcAft>
                <a:spcPts val="0"/>
              </a:spcAft>
              <a:buSzPts val="1400"/>
              <a:buChar char="●"/>
            </a:pPr>
            <a:r>
              <a:rPr lang="en-GB"/>
              <a:t>v=DMARC1; p=reject; rua=mailto:dmarc@domain.com</a:t>
            </a:r>
            <a:endParaRPr/>
          </a:p>
          <a:p>
            <a:pPr indent="0" lvl="0" marL="0" rtl="0" algn="l">
              <a:lnSpc>
                <a:spcPct val="150000"/>
              </a:lnSpc>
              <a:spcBef>
                <a:spcPts val="0"/>
              </a:spcBef>
              <a:spcAft>
                <a:spcPts val="0"/>
              </a:spcAft>
              <a:buNone/>
            </a:pPr>
            <a:r>
              <a:rPr b="1" lang="en-GB"/>
              <a:t>Tujuan</a:t>
            </a:r>
            <a:r>
              <a:rPr lang="en-GB"/>
              <a:t>: </a:t>
            </a:r>
            <a:r>
              <a:rPr lang="en-GB"/>
              <a:t>Memberi kontrol dan visibilitas penuh terhadap email domain.</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53"/>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Traffic Filtering &amp; DDoS Mitigation</a:t>
            </a:r>
            <a:endParaRPr sz="3600"/>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54"/>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Prinsip Traffic Filtering</a:t>
            </a:r>
            <a:endParaRPr/>
          </a:p>
        </p:txBody>
      </p:sp>
      <p:sp>
        <p:nvSpPr>
          <p:cNvPr id="314" name="Google Shape;314;p54"/>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b="1" lang="en-GB"/>
              <a:t>Drop </a:t>
            </a:r>
            <a:r>
              <a:rPr lang="en-GB"/>
              <a:t>paket dari IP / port / protokol tidak sah.</a:t>
            </a:r>
            <a:endParaRPr/>
          </a:p>
          <a:p>
            <a:pPr indent="-317500" lvl="0" marL="457200" rtl="0" algn="l">
              <a:lnSpc>
                <a:spcPct val="150000"/>
              </a:lnSpc>
              <a:spcBef>
                <a:spcPts val="0"/>
              </a:spcBef>
              <a:spcAft>
                <a:spcPts val="0"/>
              </a:spcAft>
              <a:buSzPts val="1400"/>
              <a:buChar char="●"/>
            </a:pPr>
            <a:r>
              <a:rPr b="1" lang="en-GB"/>
              <a:t>Allow </a:t>
            </a:r>
            <a:r>
              <a:rPr lang="en-GB"/>
              <a:t>hanya trafik yang diperlukan (least privilege rule).</a:t>
            </a:r>
            <a:endParaRPr/>
          </a:p>
          <a:p>
            <a:pPr indent="-317500" lvl="0" marL="457200" rtl="0" algn="l">
              <a:lnSpc>
                <a:spcPct val="150000"/>
              </a:lnSpc>
              <a:spcBef>
                <a:spcPts val="0"/>
              </a:spcBef>
              <a:spcAft>
                <a:spcPts val="0"/>
              </a:spcAft>
              <a:buSzPts val="1400"/>
              <a:buChar char="●"/>
            </a:pPr>
            <a:r>
              <a:rPr b="1" lang="en-GB"/>
              <a:t>Rate Limiting </a:t>
            </a:r>
            <a:r>
              <a:rPr lang="en-GB"/>
              <a:t>untuk mencegah flood atau brute force.</a:t>
            </a:r>
            <a:endParaRPr/>
          </a:p>
          <a:p>
            <a:pPr indent="-317500" lvl="0" marL="457200" rtl="0" algn="l">
              <a:lnSpc>
                <a:spcPct val="150000"/>
              </a:lnSpc>
              <a:spcBef>
                <a:spcPts val="0"/>
              </a:spcBef>
              <a:spcAft>
                <a:spcPts val="0"/>
              </a:spcAft>
              <a:buSzPts val="1400"/>
              <a:buChar char="●"/>
            </a:pPr>
            <a:r>
              <a:rPr b="1" lang="en-GB"/>
              <a:t>Geo-blocking / Reputation Filtering </a:t>
            </a:r>
            <a:r>
              <a:rPr lang="en-GB"/>
              <a:t>untuk menolak sumber mencurigakan.</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b="1" lang="en-GB"/>
              <a:t>Lokasi konfigurasi:</a:t>
            </a:r>
            <a:r>
              <a:rPr lang="en-GB"/>
              <a:t> Firewall, IDS/IPS, WAF, Router ACL.</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55"/>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Prinsip Mitigasi DDoS</a:t>
            </a:r>
            <a:endParaRPr/>
          </a:p>
        </p:txBody>
      </p:sp>
      <p:sp>
        <p:nvSpPr>
          <p:cNvPr id="320" name="Google Shape;320;p55"/>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b="1" lang="en-GB"/>
              <a:t>Detection</a:t>
            </a:r>
            <a:r>
              <a:rPr lang="en-GB"/>
              <a:t>: pantau pola trafik abnormal (spike, SYN flood, UDP flood).</a:t>
            </a:r>
            <a:endParaRPr/>
          </a:p>
          <a:p>
            <a:pPr indent="-317500" lvl="0" marL="457200" rtl="0" algn="l">
              <a:lnSpc>
                <a:spcPct val="150000"/>
              </a:lnSpc>
              <a:spcBef>
                <a:spcPts val="0"/>
              </a:spcBef>
              <a:spcAft>
                <a:spcPts val="0"/>
              </a:spcAft>
              <a:buSzPts val="1400"/>
              <a:buChar char="●"/>
            </a:pPr>
            <a:r>
              <a:rPr b="1" lang="en-GB"/>
              <a:t>Diversion</a:t>
            </a:r>
            <a:r>
              <a:rPr lang="en-GB"/>
              <a:t>: alihkan trafik ke scrubbing center atau CDN proteksi.</a:t>
            </a:r>
            <a:endParaRPr/>
          </a:p>
          <a:p>
            <a:pPr indent="-317500" lvl="0" marL="457200" rtl="0" algn="l">
              <a:lnSpc>
                <a:spcPct val="150000"/>
              </a:lnSpc>
              <a:spcBef>
                <a:spcPts val="0"/>
              </a:spcBef>
              <a:spcAft>
                <a:spcPts val="0"/>
              </a:spcAft>
              <a:buSzPts val="1400"/>
              <a:buChar char="●"/>
            </a:pPr>
            <a:r>
              <a:rPr b="1" lang="en-GB"/>
              <a:t>Filtering</a:t>
            </a:r>
            <a:r>
              <a:rPr lang="en-GB"/>
              <a:t>: blok paket palsu (spoofed IP, malformed packets).</a:t>
            </a:r>
            <a:endParaRPr/>
          </a:p>
          <a:p>
            <a:pPr indent="-317500" lvl="0" marL="457200" rtl="0" algn="l">
              <a:lnSpc>
                <a:spcPct val="150000"/>
              </a:lnSpc>
              <a:spcBef>
                <a:spcPts val="0"/>
              </a:spcBef>
              <a:spcAft>
                <a:spcPts val="0"/>
              </a:spcAft>
              <a:buSzPts val="1400"/>
              <a:buChar char="●"/>
            </a:pPr>
            <a:r>
              <a:rPr b="1" lang="en-GB"/>
              <a:t>Rate Limiting &amp; Throttling</a:t>
            </a:r>
            <a:r>
              <a:rPr lang="en-GB"/>
              <a:t>: batasi koneksi per IP.</a:t>
            </a:r>
            <a:endParaRPr/>
          </a:p>
          <a:p>
            <a:pPr indent="-317500" lvl="0" marL="457200" rtl="0" algn="l">
              <a:lnSpc>
                <a:spcPct val="150000"/>
              </a:lnSpc>
              <a:spcBef>
                <a:spcPts val="0"/>
              </a:spcBef>
              <a:spcAft>
                <a:spcPts val="0"/>
              </a:spcAft>
              <a:buSzPts val="1400"/>
              <a:buChar char="●"/>
            </a:pPr>
            <a:r>
              <a:rPr b="1" lang="en-GB"/>
              <a:t>Redundancy &amp; Scaling</a:t>
            </a:r>
            <a:r>
              <a:rPr lang="en-GB"/>
              <a:t>: gunakan load balancer dan multi-region.</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56"/>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Flow Monitoring</a:t>
            </a:r>
            <a:endParaRPr/>
          </a:p>
        </p:txBody>
      </p:sp>
      <p:pic>
        <p:nvPicPr>
          <p:cNvPr id="326" name="Google Shape;326;p56"/>
          <p:cNvPicPr preferRelativeResize="0"/>
          <p:nvPr/>
        </p:nvPicPr>
        <p:blipFill>
          <a:blip r:embed="rId3">
            <a:alphaModFix/>
          </a:blip>
          <a:stretch>
            <a:fillRect/>
          </a:stretch>
        </p:blipFill>
        <p:spPr>
          <a:xfrm>
            <a:off x="1580475" y="1438125"/>
            <a:ext cx="5833951" cy="3646226"/>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57"/>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Security Monitoring &amp; Incident Response</a:t>
            </a:r>
            <a:endParaRPr sz="3600"/>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58"/>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Log Management</a:t>
            </a:r>
            <a:endParaRPr/>
          </a:p>
        </p:txBody>
      </p:sp>
      <p:sp>
        <p:nvSpPr>
          <p:cNvPr id="337" name="Google Shape;337;p58"/>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b="1" lang="en-GB"/>
              <a:t>Log Management </a:t>
            </a:r>
            <a:r>
              <a:rPr lang="en-GB"/>
              <a:t>adalah proses untuk mengumpulkan, menyimpan, menganalisis, dan memantau log (catatan aktivitas sistem, aplikasi, atau jaringan) guna mendeteksi insiden, menganalisis performa, dan memastikan kepatuhan keamanan.</a:t>
            </a:r>
            <a:endParaRPr/>
          </a:p>
          <a:p>
            <a:pPr indent="0" lvl="0" marL="0" rtl="0" algn="l">
              <a:lnSpc>
                <a:spcPct val="150000"/>
              </a:lnSpc>
              <a:spcBef>
                <a:spcPts val="0"/>
              </a:spcBef>
              <a:spcAft>
                <a:spcPts val="0"/>
              </a:spcAft>
              <a:buNone/>
            </a:pPr>
            <a:r>
              <a:t/>
            </a:r>
            <a:endParaRPr/>
          </a:p>
          <a:p>
            <a:pPr indent="0" lvl="0" marL="0" rtl="0" algn="l">
              <a:lnSpc>
                <a:spcPct val="150000"/>
              </a:lnSpc>
              <a:spcBef>
                <a:spcPts val="0"/>
              </a:spcBef>
              <a:spcAft>
                <a:spcPts val="0"/>
              </a:spcAft>
              <a:buNone/>
            </a:pPr>
            <a:r>
              <a:rPr lang="en-GB"/>
              <a:t>Fungsi utama: koleksi, penyimpanan, analisis, monitoring &amp; alerting, retensi &amp; audit.</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59"/>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Best Practice Log Management</a:t>
            </a:r>
            <a:endParaRPr/>
          </a:p>
        </p:txBody>
      </p:sp>
      <p:sp>
        <p:nvSpPr>
          <p:cNvPr id="343" name="Google Shape;343;p59"/>
          <p:cNvSpPr txBox="1"/>
          <p:nvPr>
            <p:ph idx="1" type="body"/>
          </p:nvPr>
        </p:nvSpPr>
        <p:spPr>
          <a:xfrm>
            <a:off x="354750" y="1814400"/>
            <a:ext cx="8285400" cy="3329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Char char="❏"/>
            </a:pPr>
            <a:r>
              <a:rPr lang="en-GB"/>
              <a:t>Sentralisasi log</a:t>
            </a:r>
            <a:endParaRPr/>
          </a:p>
          <a:p>
            <a:pPr indent="-317500" lvl="0" marL="457200" rtl="0" algn="l">
              <a:lnSpc>
                <a:spcPct val="150000"/>
              </a:lnSpc>
              <a:spcBef>
                <a:spcPts val="0"/>
              </a:spcBef>
              <a:spcAft>
                <a:spcPts val="0"/>
              </a:spcAft>
              <a:buSzPts val="1400"/>
              <a:buChar char="❏"/>
            </a:pPr>
            <a:r>
              <a:rPr lang="en-GB"/>
              <a:t>Format &amp; klasifikasi log</a:t>
            </a:r>
            <a:endParaRPr/>
          </a:p>
          <a:p>
            <a:pPr indent="-317500" lvl="0" marL="457200" rtl="0" algn="l">
              <a:lnSpc>
                <a:spcPct val="150000"/>
              </a:lnSpc>
              <a:spcBef>
                <a:spcPts val="0"/>
              </a:spcBef>
              <a:spcAft>
                <a:spcPts val="0"/>
              </a:spcAft>
              <a:buSzPts val="1400"/>
              <a:buChar char="❏"/>
            </a:pPr>
            <a:r>
              <a:rPr lang="en-GB"/>
              <a:t>Aturan retensi log</a:t>
            </a:r>
            <a:endParaRPr/>
          </a:p>
          <a:p>
            <a:pPr indent="-317500" lvl="0" marL="457200" rtl="0" algn="l">
              <a:lnSpc>
                <a:spcPct val="150000"/>
              </a:lnSpc>
              <a:spcBef>
                <a:spcPts val="0"/>
              </a:spcBef>
              <a:spcAft>
                <a:spcPts val="0"/>
              </a:spcAft>
              <a:buSzPts val="1400"/>
              <a:buChar char="❏"/>
            </a:pPr>
            <a:r>
              <a:rPr lang="en-GB"/>
              <a:t>Integritas log &amp; non-repudiation</a:t>
            </a:r>
            <a:endParaRPr/>
          </a:p>
          <a:p>
            <a:pPr indent="-317500" lvl="0" marL="457200" rtl="0" algn="l">
              <a:lnSpc>
                <a:spcPct val="150000"/>
              </a:lnSpc>
              <a:spcBef>
                <a:spcPts val="0"/>
              </a:spcBef>
              <a:spcAft>
                <a:spcPts val="0"/>
              </a:spcAft>
              <a:buSzPts val="1400"/>
              <a:buChar char="❏"/>
            </a:pPr>
            <a:r>
              <a:rPr lang="en-GB"/>
              <a:t>Alerting berbasis log</a:t>
            </a:r>
            <a:endParaRPr/>
          </a:p>
          <a:p>
            <a:pPr indent="-317500" lvl="0" marL="457200" rtl="0" algn="l">
              <a:lnSpc>
                <a:spcPct val="150000"/>
              </a:lnSpc>
              <a:spcBef>
                <a:spcPts val="0"/>
              </a:spcBef>
              <a:spcAft>
                <a:spcPts val="0"/>
              </a:spcAft>
              <a:buSzPts val="1400"/>
              <a:buChar char="❏"/>
            </a:pPr>
            <a:r>
              <a:rPr lang="en-GB"/>
              <a:t>Integrasi dengan incident handling</a:t>
            </a:r>
            <a:endParaRPr/>
          </a:p>
          <a:p>
            <a:pPr indent="-317500" lvl="0" marL="457200" rtl="0" algn="l">
              <a:lnSpc>
                <a:spcPct val="150000"/>
              </a:lnSpc>
              <a:spcBef>
                <a:spcPts val="0"/>
              </a:spcBef>
              <a:spcAft>
                <a:spcPts val="0"/>
              </a:spcAft>
              <a:buSzPts val="1400"/>
              <a:buChar char="❏"/>
            </a:pPr>
            <a:r>
              <a:rPr lang="en-GB"/>
              <a:t>Audit secara periodik</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60"/>
          <p:cNvSpPr txBox="1"/>
          <p:nvPr>
            <p:ph type="title"/>
          </p:nvPr>
        </p:nvSpPr>
        <p:spPr>
          <a:xfrm>
            <a:off x="354750" y="934225"/>
            <a:ext cx="8285400" cy="57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a:t>Incident Response Process</a:t>
            </a:r>
            <a:endParaRPr/>
          </a:p>
        </p:txBody>
      </p:sp>
      <p:sp>
        <p:nvSpPr>
          <p:cNvPr id="349" name="Google Shape;349;p60"/>
          <p:cNvSpPr txBox="1"/>
          <p:nvPr>
            <p:ph idx="1" type="body"/>
          </p:nvPr>
        </p:nvSpPr>
        <p:spPr>
          <a:xfrm>
            <a:off x="354750" y="4570800"/>
            <a:ext cx="8285400" cy="572700"/>
          </a:xfrm>
          <a:prstGeom prst="rect">
            <a:avLst/>
          </a:prstGeom>
        </p:spPr>
        <p:txBody>
          <a:bodyPr anchorCtr="0" anchor="t" bIns="91425" lIns="91425" spcFirstLastPara="1" rIns="91425" wrap="square" tIns="91425">
            <a:noAutofit/>
          </a:bodyPr>
          <a:lstStyle/>
          <a:p>
            <a:pPr indent="0" lvl="0" marL="0" rtl="0" algn="ctr">
              <a:lnSpc>
                <a:spcPct val="150000"/>
              </a:lnSpc>
              <a:spcBef>
                <a:spcPts val="0"/>
              </a:spcBef>
              <a:spcAft>
                <a:spcPts val="0"/>
              </a:spcAft>
              <a:buNone/>
            </a:pPr>
            <a:r>
              <a:rPr lang="en-GB"/>
              <a:t>National Institute of Standards and Technology (NIST) SP 800-61</a:t>
            </a:r>
            <a:endParaRPr/>
          </a:p>
        </p:txBody>
      </p:sp>
      <p:pic>
        <p:nvPicPr>
          <p:cNvPr id="350" name="Google Shape;350;p60"/>
          <p:cNvPicPr preferRelativeResize="0"/>
          <p:nvPr/>
        </p:nvPicPr>
        <p:blipFill>
          <a:blip r:embed="rId3">
            <a:alphaModFix/>
          </a:blip>
          <a:stretch>
            <a:fillRect/>
          </a:stretch>
        </p:blipFill>
        <p:spPr>
          <a:xfrm>
            <a:off x="2623026" y="1506925"/>
            <a:ext cx="3748842" cy="3063876"/>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61"/>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Lab Time …</a:t>
            </a:r>
            <a:endParaRPr sz="3600"/>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62"/>
          <p:cNvSpPr txBox="1"/>
          <p:nvPr>
            <p:ph type="title"/>
          </p:nvPr>
        </p:nvSpPr>
        <p:spPr>
          <a:xfrm>
            <a:off x="381950" y="1837650"/>
            <a:ext cx="7609200" cy="1468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GB" sz="3600"/>
              <a:t>Terima kasih</a:t>
            </a:r>
            <a:endParaRPr sz="3600"/>
          </a:p>
          <a:p>
            <a:pPr indent="0" lvl="0" marL="0" rtl="0" algn="l">
              <a:spcBef>
                <a:spcPts val="0"/>
              </a:spcBef>
              <a:spcAft>
                <a:spcPts val="0"/>
              </a:spcAft>
              <a:buNone/>
            </a:pPr>
            <a:r>
              <a:rPr lang="en-GB" sz="2400" u="sng">
                <a:solidFill>
                  <a:schemeClr val="hlink"/>
                </a:solidFill>
                <a:hlinkClick r:id="rId3"/>
              </a:rPr>
              <a:t>https://www.linkedin.com/in/ismail-hakim/</a:t>
            </a:r>
            <a:r>
              <a:rPr lang="en-GB" sz="2400"/>
              <a:t> </a:t>
            </a:r>
            <a:endParaRPr sz="2400"/>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pic>
        <p:nvPicPr>
          <p:cNvPr id="365" name="Google Shape;365;p63" title="Untitled 1 (1).png"/>
          <p:cNvPicPr preferRelativeResize="0"/>
          <p:nvPr/>
        </p:nvPicPr>
        <p:blipFill>
          <a:blip r:embed="rId3">
            <a:alphaModFix/>
          </a:blip>
          <a:stretch>
            <a:fillRect/>
          </a:stretch>
        </p:blipFill>
        <p:spPr>
          <a:xfrm>
            <a:off x="2628675" y="1190000"/>
            <a:ext cx="3246175" cy="3246175"/>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69" name="Shape 369"/>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